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heme/theme2.xml" ContentType="application/vnd.openxmlformats-officedocument.theme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custDataLst>
    <p:tags r:id="rId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 xianyang" initials="lx" lastIdx="1" clrIdx="0"/>
  <p:cmAuthor id="2" name="huashi" initials="h" lastIdx="4" clrIdx="1"/>
  <p:cmAuthor id="3" name="Administrator" initials="A" lastIdx="1" clrIdx="2"/>
  <p:cmAuthor id="4" name="JMA" initials="J" lastIdx="2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tags" Target="tags/tag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86404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96292-B2D5-4F2A-9CA1-CAA0DA7A99F9}" type="slidenum">
              <a:rPr lang="zh-CN" altLang="en-US" smtClean="0"/>
              <a:t>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1538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CA96292-B2D5-4F2A-9CA1-CAA0DA7A99F9}" type="slidenum">
              <a:rPr lang="zh-CN" altLang="en-US" smtClean="0"/>
              <a:t>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038916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57.xml"/><Relationship Id="rId2" Type="http://schemas.openxmlformats.org/officeDocument/2006/relationships/tags" Target="../tags/tag56.xml"/><Relationship Id="rId1" Type="http://schemas.openxmlformats.org/officeDocument/2006/relationships/tags" Target="../tags/tag55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58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" Type="http://schemas.openxmlformats.org/officeDocument/2006/relationships/tags" Target="../tags/tag59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63.xml"/><Relationship Id="rId4" Type="http://schemas.openxmlformats.org/officeDocument/2006/relationships/tags" Target="../tags/tag6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tags" Target="../tags/tag20.xml"/><Relationship Id="rId2" Type="http://schemas.openxmlformats.org/officeDocument/2006/relationships/tags" Target="../tags/tag19.xml"/><Relationship Id="rId1" Type="http://schemas.openxmlformats.org/officeDocument/2006/relationships/tags" Target="../tags/tag18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22.xml"/><Relationship Id="rId4" Type="http://schemas.openxmlformats.org/officeDocument/2006/relationships/tags" Target="../tags/tag2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tags" Target="../tags/tag25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36.xml"/><Relationship Id="rId3" Type="http://schemas.openxmlformats.org/officeDocument/2006/relationships/tags" Target="../tags/tag31.xml"/><Relationship Id="rId7" Type="http://schemas.openxmlformats.org/officeDocument/2006/relationships/tags" Target="../tags/tag35.xml"/><Relationship Id="rId2" Type="http://schemas.openxmlformats.org/officeDocument/2006/relationships/tags" Target="../tags/tag30.xml"/><Relationship Id="rId1" Type="http://schemas.openxmlformats.org/officeDocument/2006/relationships/tags" Target="../tags/tag29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9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5" Type="http://schemas.openxmlformats.org/officeDocument/2006/relationships/slideMaster" Target="../slideMasters/slideMaster1.xml"/><Relationship Id="rId4" Type="http://schemas.openxmlformats.org/officeDocument/2006/relationships/tags" Target="../tags/tag40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tags" Target="../tags/tag43.xml"/><Relationship Id="rId2" Type="http://schemas.openxmlformats.org/officeDocument/2006/relationships/tags" Target="../tags/tag42.xml"/><Relationship Id="rId1" Type="http://schemas.openxmlformats.org/officeDocument/2006/relationships/tags" Target="../tags/tag41.xml"/><Relationship Id="rId4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tags" Target="../tags/tag46.xml"/><Relationship Id="rId7" Type="http://schemas.openxmlformats.org/officeDocument/2006/relationships/slideMaster" Target="../slideMasters/slideMaster1.xml"/><Relationship Id="rId2" Type="http://schemas.openxmlformats.org/officeDocument/2006/relationships/tags" Target="../tags/tag45.xml"/><Relationship Id="rId1" Type="http://schemas.openxmlformats.org/officeDocument/2006/relationships/tags" Target="../tags/tag44.xml"/><Relationship Id="rId6" Type="http://schemas.openxmlformats.org/officeDocument/2006/relationships/tags" Target="../tags/tag49.xml"/><Relationship Id="rId5" Type="http://schemas.openxmlformats.org/officeDocument/2006/relationships/tags" Target="../tags/tag48.xml"/><Relationship Id="rId4" Type="http://schemas.openxmlformats.org/officeDocument/2006/relationships/tags" Target="../tags/tag47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" Type="http://schemas.openxmlformats.org/officeDocument/2006/relationships/tags" Target="../tags/tag50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54.xml"/><Relationship Id="rId4" Type="http://schemas.openxmlformats.org/officeDocument/2006/relationships/tags" Target="../tags/tag5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4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5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2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3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4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5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1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2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  <a:t>2025/5/12</a:t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6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2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2.xml"/><Relationship Id="rId18" Type="http://schemas.openxmlformats.org/officeDocument/2006/relationships/tags" Target="../tags/tag7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tags" Target="../tags/tag6.xml"/><Relationship Id="rId2" Type="http://schemas.openxmlformats.org/officeDocument/2006/relationships/slideLayout" Target="../slideLayouts/slideLayout2.xml"/><Relationship Id="rId16" Type="http://schemas.openxmlformats.org/officeDocument/2006/relationships/tags" Target="../tags/tag5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4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4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5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  <a:t>2025/5/12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  <a:t>‹#›</a:t>
            </a:fld>
            <a:endParaRPr lang="zh-CN" altLang="en-US" dirty="0"/>
          </a:p>
        </p:txBody>
      </p:sp>
    </p:spTree>
    <p:custDataLst>
      <p:tags r:id="rId13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66.xml"/><Relationship Id="rId2" Type="http://schemas.openxmlformats.org/officeDocument/2006/relationships/tags" Target="../tags/tag65.xml"/><Relationship Id="rId1" Type="http://schemas.openxmlformats.org/officeDocument/2006/relationships/tags" Target="../tags/tag64.xml"/><Relationship Id="rId6" Type="http://schemas.openxmlformats.org/officeDocument/2006/relationships/image" Target="../media/image1.png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/>
        </p:nvGrpSpPr>
        <p:grpSpPr>
          <a:xfrm>
            <a:off x="0" y="0"/>
            <a:ext cx="12192000" cy="6838950"/>
            <a:chOff x="0" y="0"/>
            <a:chExt cx="12192000" cy="6838950"/>
          </a:xfrm>
        </p:grpSpPr>
        <p:grpSp>
          <p:nvGrpSpPr>
            <p:cNvPr id="9" name="组合 8"/>
            <p:cNvGrpSpPr/>
            <p:nvPr/>
          </p:nvGrpSpPr>
          <p:grpSpPr>
            <a:xfrm>
              <a:off x="0" y="6613077"/>
              <a:ext cx="12192000" cy="225873"/>
              <a:chOff x="0" y="6613077"/>
              <a:chExt cx="12192000" cy="225873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3627120" y="6613077"/>
                <a:ext cx="8564880" cy="211328"/>
                <a:chOff x="3627120" y="560832"/>
                <a:chExt cx="8564880" cy="211328"/>
              </a:xfrm>
            </p:grpSpPr>
            <p:sp>
              <p:nvSpPr>
                <p:cNvPr id="22" name="矩形 21"/>
                <p:cNvSpPr/>
                <p:nvPr/>
              </p:nvSpPr>
              <p:spPr>
                <a:xfrm>
                  <a:off x="3884677" y="560832"/>
                  <a:ext cx="8307323" cy="211328"/>
                </a:xfrm>
                <a:prstGeom prst="rect">
                  <a:avLst/>
                </a:prstGeom>
                <a:solidFill>
                  <a:srgbClr val="87000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直角三角形 22"/>
                <p:cNvSpPr/>
                <p:nvPr/>
              </p:nvSpPr>
              <p:spPr>
                <a:xfrm flipH="1">
                  <a:off x="3627120" y="560832"/>
                  <a:ext cx="257557" cy="211328"/>
                </a:xfrm>
                <a:prstGeom prst="rtTriangle">
                  <a:avLst/>
                </a:prstGeom>
                <a:solidFill>
                  <a:srgbClr val="87000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1" name="直接连接符 20"/>
              <p:cNvCxnSpPr/>
              <p:nvPr/>
            </p:nvCxnSpPr>
            <p:spPr>
              <a:xfrm>
                <a:off x="0" y="6838950"/>
                <a:ext cx="12192000" cy="0"/>
              </a:xfrm>
              <a:prstGeom prst="line">
                <a:avLst/>
              </a:prstGeom>
              <a:ln w="38100">
                <a:solidFill>
                  <a:srgbClr val="8700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0" y="0"/>
              <a:ext cx="12192000" cy="772160"/>
              <a:chOff x="0" y="0"/>
              <a:chExt cx="12192000" cy="772160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0" y="0"/>
                <a:ext cx="12192000" cy="772160"/>
              </a:xfrm>
              <a:prstGeom prst="rect">
                <a:avLst/>
              </a:prstGeom>
              <a:solidFill>
                <a:srgbClr val="8700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627120" y="560832"/>
                <a:ext cx="8564880" cy="211328"/>
                <a:chOff x="3627120" y="560832"/>
                <a:chExt cx="8564880" cy="211328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3884677" y="560832"/>
                  <a:ext cx="8307323" cy="2113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直角三角形 18"/>
                <p:cNvSpPr/>
                <p:nvPr/>
              </p:nvSpPr>
              <p:spPr>
                <a:xfrm flipH="1">
                  <a:off x="3627120" y="560832"/>
                  <a:ext cx="257557" cy="21132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7" name="文本框 8"/>
              <p:cNvSpPr txBox="1"/>
              <p:nvPr/>
            </p:nvSpPr>
            <p:spPr>
              <a:xfrm>
                <a:off x="3594396" y="49286"/>
                <a:ext cx="8307323" cy="49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zh-CN" sz="2600" b="1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sym typeface="宋体" panose="02010600030101010101" pitchFamily="2" charset="-122"/>
                  </a:rPr>
                  <a:t>XX</a:t>
                </a:r>
                <a:r>
                  <a:rPr lang="zh-CN" altLang="en-US" sz="2600" b="1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sym typeface="宋体" panose="02010600030101010101" pitchFamily="2" charset="-122"/>
                  </a:rPr>
                  <a:t>学院</a:t>
                </a:r>
                <a:r>
                  <a:rPr lang="en-US" altLang="zh-CN" sz="2600" b="1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sym typeface="宋体" panose="02010600030101010101" pitchFamily="2" charset="-122"/>
                  </a:rPr>
                  <a:t>-</a:t>
                </a:r>
                <a:r>
                  <a:rPr lang="zh-CN" altLang="en-US" sz="2600" b="1" dirty="0" smtClean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sym typeface="宋体" panose="02010600030101010101" pitchFamily="2" charset="-122"/>
                  </a:rPr>
                  <a:t>姓名</a:t>
                </a:r>
                <a:endParaRPr lang="zh-CN" altLang="en-US" sz="2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宋体" panose="02010600030101010101" pitchFamily="2" charset="-122"/>
                </a:endParaRPr>
              </a:p>
            </p:txBody>
          </p:sp>
        </p:grpSp>
      </p:grp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FBE4-8489-4B15-8311-E678FA6E7442}" type="slidenum">
              <a:rPr lang="zh-CN" altLang="en-US" smtClean="0"/>
              <a:t>1</a:t>
            </a:fld>
            <a:endParaRPr lang="zh-CN" altLang="en-US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2347913" y="862013"/>
          <a:ext cx="9360000" cy="2016000"/>
        </p:xfrm>
        <a:graphic>
          <a:graphicData uri="http://schemas.openxmlformats.org/drawingml/2006/table">
            <a:tbl>
              <a:tblPr/>
              <a:tblGrid>
                <a:gridCol w="1440000"/>
                <a:gridCol w="2999740"/>
                <a:gridCol w="1515110"/>
                <a:gridCol w="3405150"/>
              </a:tblGrid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姓      名</a:t>
                      </a:r>
                    </a:p>
                  </a:txBody>
                  <a:tcPr marL="91445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8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申报岗位</a:t>
                      </a: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BA2727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国      籍</a:t>
                      </a:r>
                    </a:p>
                  </a:txBody>
                  <a:tcPr marL="91445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8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推荐单位</a:t>
                      </a: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出生日期</a:t>
                      </a:r>
                    </a:p>
                  </a:txBody>
                  <a:tcPr marL="91445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altLang="zh-CN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8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一级学科</a:t>
                      </a: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4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工作单位</a:t>
                      </a:r>
                    </a:p>
                  </a:txBody>
                  <a:tcPr marL="91445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44008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现任职务</a:t>
                      </a: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10" marR="91445" marT="60935" marB="60935" anchor="ctr" horzOverflow="overflow">
                    <a:lnL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292" name="矩形 10"/>
          <p:cNvSpPr/>
          <p:nvPr/>
        </p:nvSpPr>
        <p:spPr>
          <a:xfrm>
            <a:off x="550863" y="3097213"/>
            <a:ext cx="5964237" cy="461962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 eaLnBrk="0" hangingPunct="0">
              <a:buClr>
                <a:srgbClr val="C00000"/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solidFill>
                  <a:srgbClr val="1F4E79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学习经历</a:t>
            </a:r>
          </a:p>
        </p:txBody>
      </p:sp>
      <p:sp>
        <p:nvSpPr>
          <p:cNvPr id="11293" name="矩形 10"/>
          <p:cNvSpPr/>
          <p:nvPr/>
        </p:nvSpPr>
        <p:spPr>
          <a:xfrm>
            <a:off x="6194425" y="3098800"/>
            <a:ext cx="4940300" cy="461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>
            <a:spAutoFit/>
          </a:bodyPr>
          <a:lstStyle/>
          <a:p>
            <a:pPr marL="342900" indent="-342900" eaLnBrk="0" hangingPunct="0">
              <a:buClr>
                <a:srgbClr val="C00000"/>
              </a:buClr>
              <a:buFont typeface="Wingdings" panose="05000000000000000000" pitchFamily="2" charset="2"/>
              <a:buChar char="n"/>
            </a:pPr>
            <a:r>
              <a:rPr lang="zh-CN" altLang="en-US" sz="2400" b="1" dirty="0">
                <a:solidFill>
                  <a:srgbClr val="1F4E79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zh-CN" altLang="en-US" sz="2400" b="1" dirty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rPr>
              <a:t>工作经历</a:t>
            </a: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custDataLst>
              <p:tags r:id="rId2"/>
            </p:custDataLst>
          </p:nvPr>
        </p:nvGraphicFramePr>
        <p:xfrm>
          <a:off x="346075" y="3600450"/>
          <a:ext cx="5546090" cy="2855595"/>
        </p:xfrm>
        <a:graphic>
          <a:graphicData uri="http://schemas.openxmlformats.org/drawingml/2006/table">
            <a:tbl>
              <a:tblPr/>
              <a:tblGrid>
                <a:gridCol w="1609090"/>
                <a:gridCol w="2368550"/>
                <a:gridCol w="1568450"/>
              </a:tblGrid>
              <a:tr h="4413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起止时间</a:t>
                      </a:r>
                    </a:p>
                  </a:txBody>
                  <a:tcPr marL="91460" marR="91460" marT="60978" marB="60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zh-CN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院校及专业</a:t>
                      </a:r>
                    </a:p>
                  </a:txBody>
                  <a:tcPr marL="91460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zh-CN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学位</a:t>
                      </a:r>
                    </a:p>
                  </a:txBody>
                  <a:tcPr marL="91460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</a:tr>
              <a:tr h="805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60" marR="91460" marT="60978" marB="60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44032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41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39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60" marR="91460" marT="60978" marB="60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44032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41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051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en-US" altLang="zh-CN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91460" marR="91460" marT="60978" marB="60978"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zh-CN" altLang="zh-CN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  <a:cs typeface="+mn-cs"/>
                      </a:endParaRPr>
                    </a:p>
                  </a:txBody>
                  <a:tcPr marL="144032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algn="ctr" defTabSz="914400" rtl="0" eaLnBrk="1" fontAlgn="base" latinLnBrk="0" hangingPunct="1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endParaRPr kumimoji="0" lang="zh-CN" alt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41" marR="91460" marT="60978" marB="60978" anchor="ctr" horzOverflow="overflow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3"/>
            </p:custDataLst>
          </p:nvPr>
        </p:nvGraphicFramePr>
        <p:xfrm>
          <a:off x="6227763" y="3600450"/>
          <a:ext cx="5584826" cy="2602800"/>
        </p:xfrm>
        <a:graphic>
          <a:graphicData uri="http://schemas.openxmlformats.org/drawingml/2006/table">
            <a:tbl>
              <a:tblPr/>
              <a:tblGrid>
                <a:gridCol w="1610360"/>
                <a:gridCol w="2309495"/>
                <a:gridCol w="1664971"/>
              </a:tblGrid>
              <a:tr h="4428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起止时间</a:t>
                      </a:r>
                    </a:p>
                  </a:txBody>
                  <a:tcPr marL="91441" marR="91441" marT="60970" marB="609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工作单位</a:t>
                      </a:r>
                    </a:p>
                  </a:txBody>
                  <a:tcPr marL="91441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r>
                        <a:rPr lang="zh-CN" altLang="en-US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职务</a:t>
                      </a:r>
                      <a:r>
                        <a:rPr lang="en-US" altLang="zh-CN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/</a:t>
                      </a:r>
                      <a:r>
                        <a:rPr lang="zh-CN" altLang="en-US" sz="2000" b="1" dirty="0">
                          <a:solidFill>
                            <a:schemeClr val="bg1"/>
                          </a:solidFill>
                          <a:latin typeface="Arial Narrow" panose="020B0606020202030204" pitchFamily="34" charset="0"/>
                          <a:ea typeface="微软雅黑" panose="020B0503020204020204" charset="-122"/>
                        </a:rPr>
                        <a:t>职称</a:t>
                      </a:r>
                    </a:p>
                  </a:txBody>
                  <a:tcPr marL="91441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254061"/>
                    </a:solidFill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91441" marR="91441" marT="60970" marB="609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2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zh-CN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03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91441" marR="91441" marT="60970" marB="609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2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zh-CN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03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00"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  <a:sym typeface="+mn-ea"/>
                      </a:endParaRPr>
                    </a:p>
                  </a:txBody>
                  <a:tcPr marL="91441" marR="91441" marT="60970" marB="609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en-US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44002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 algn="ctr" eaLnBrk="1" hangingPunct="1">
                        <a:buNone/>
                      </a:pPr>
                      <a:endParaRPr lang="zh-CN" altLang="zh-CN" b="1" dirty="0">
                        <a:solidFill>
                          <a:schemeClr val="tx1"/>
                        </a:solidFill>
                        <a:latin typeface="Arial Narrow" panose="020B0606020202030204" pitchFamily="34" charset="0"/>
                        <a:ea typeface="微软雅黑" panose="020B0503020204020204" charset="-122"/>
                      </a:endParaRPr>
                    </a:p>
                  </a:txBody>
                  <a:tcPr marL="180003" marR="91441" marT="60970" marB="60970" anchor="ctr"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矩形 3"/>
          <p:cNvSpPr/>
          <p:nvPr/>
        </p:nvSpPr>
        <p:spPr>
          <a:xfrm>
            <a:off x="551180" y="998220"/>
            <a:ext cx="1264920" cy="162750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/>
              <a:t>照片</a:t>
            </a:r>
          </a:p>
        </p:txBody>
      </p:sp>
      <p:pic>
        <p:nvPicPr>
          <p:cNvPr id="25" name="图片 24" descr="校名白色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131882" y="79417"/>
            <a:ext cx="3253156" cy="5817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28600" y="957596"/>
            <a:ext cx="11734800" cy="43242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论       著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  <a:endParaRPr lang="en-US" altLang="zh-CN" sz="2000" b="1" dirty="0">
              <a:latin typeface="Arial Narrow" panose="020B0606020202030204" pitchFamily="34" charset="0"/>
              <a:ea typeface="微软雅黑" panose="020B0503020204020204" charset="-122"/>
              <a:cs typeface="Arial Narrow" panose="020B0606020202030204" pitchFamily="34" charset="0"/>
              <a:sym typeface="+mn-ea"/>
            </a:endParaRP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专利软著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科研奖励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科研项目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 smtClean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学生</a:t>
            </a: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培养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  <a:endParaRPr lang="en-US" altLang="zh-CN" sz="2000" b="1" dirty="0">
              <a:solidFill>
                <a:schemeClr val="tx1"/>
              </a:solidFill>
              <a:latin typeface="Arial Narrow" panose="020B0606020202030204" pitchFamily="34" charset="0"/>
              <a:ea typeface="微软雅黑" panose="020B0503020204020204" charset="-122"/>
              <a:cs typeface="Arial Narrow" panose="020B0606020202030204" pitchFamily="34" charset="0"/>
              <a:sym typeface="+mn-ea"/>
            </a:endParaRP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学术兼职</a:t>
            </a:r>
            <a:r>
              <a:rPr lang="zh-CN" altLang="en-US" sz="2000" b="1" dirty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>
                <a:solidFill>
                  <a:srgbClr val="0000CC"/>
                </a:solidFill>
                <a:latin typeface="Arial Narrow" panose="020B0606020202030204" pitchFamily="34" charset="0"/>
                <a:ea typeface="微软雅黑" panose="020B0503020204020204" charset="-122"/>
                <a:sym typeface="+mn-ea"/>
              </a:rPr>
              <a:t>研究方向及应用</a:t>
            </a:r>
            <a:r>
              <a:rPr lang="zh-CN" altLang="en-US" sz="2000" b="1" dirty="0" smtClean="0"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：</a:t>
            </a:r>
            <a:endParaRPr lang="en-US" altLang="zh-CN" sz="2000" b="1" dirty="0" smtClean="0">
              <a:latin typeface="Arial Narrow" panose="020B0606020202030204" pitchFamily="34" charset="0"/>
              <a:ea typeface="微软雅黑" panose="020B0503020204020204" charset="-122"/>
              <a:cs typeface="Arial Narrow" panose="020B0606020202030204" pitchFamily="34" charset="0"/>
              <a:sym typeface="+mn-ea"/>
            </a:endParaRPr>
          </a:p>
          <a:p>
            <a:pPr marL="312420" lvl="1" indent="-312420" algn="just">
              <a:lnSpc>
                <a:spcPct val="150000"/>
              </a:lnSpc>
              <a:spcBef>
                <a:spcPts val="300"/>
              </a:spcBef>
              <a:spcAft>
                <a:spcPts val="300"/>
              </a:spcAft>
              <a:buClr>
                <a:srgbClr val="C00000"/>
              </a:buClr>
              <a:buFont typeface="Wingdings" panose="05000000000000000000" charset="0"/>
              <a:buChar char="n"/>
            </a:pPr>
            <a:r>
              <a:rPr lang="zh-CN" altLang="en-US" sz="2000" b="1" dirty="0" smtClean="0">
                <a:solidFill>
                  <a:schemeClr val="tx1"/>
                </a:solidFill>
                <a:latin typeface="Arial Narrow" panose="020B0606020202030204" pitchFamily="34" charset="0"/>
                <a:ea typeface="微软雅黑" panose="020B0503020204020204" charset="-122"/>
                <a:cs typeface="Arial Narrow" panose="020B0606020202030204" pitchFamily="34" charset="0"/>
                <a:sym typeface="+mn-ea"/>
              </a:rPr>
              <a:t>（以上不涉及的内容可以删掉）</a:t>
            </a:r>
            <a:endParaRPr lang="zh-CN" altLang="en-US" sz="2000" b="1" dirty="0">
              <a:solidFill>
                <a:schemeClr val="tx1"/>
              </a:solidFill>
              <a:latin typeface="Arial Narrow" panose="020B0606020202030204" pitchFamily="34" charset="0"/>
              <a:ea typeface="微软雅黑" panose="020B0503020204020204" charset="-122"/>
              <a:cs typeface="Arial Narrow" panose="020B0606020202030204" pitchFamily="34" charset="0"/>
              <a:sym typeface="+mn-ea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0" y="0"/>
            <a:ext cx="12192000" cy="6838950"/>
            <a:chOff x="0" y="0"/>
            <a:chExt cx="12192000" cy="6838950"/>
          </a:xfrm>
        </p:grpSpPr>
        <p:grpSp>
          <p:nvGrpSpPr>
            <p:cNvPr id="9" name="组合 8"/>
            <p:cNvGrpSpPr/>
            <p:nvPr/>
          </p:nvGrpSpPr>
          <p:grpSpPr>
            <a:xfrm>
              <a:off x="0" y="6613077"/>
              <a:ext cx="12192000" cy="225873"/>
              <a:chOff x="0" y="6613077"/>
              <a:chExt cx="12192000" cy="225873"/>
            </a:xfrm>
          </p:grpSpPr>
          <p:grpSp>
            <p:nvGrpSpPr>
              <p:cNvPr id="20" name="组合 19"/>
              <p:cNvGrpSpPr/>
              <p:nvPr/>
            </p:nvGrpSpPr>
            <p:grpSpPr>
              <a:xfrm>
                <a:off x="3627120" y="6613077"/>
                <a:ext cx="8564880" cy="211328"/>
                <a:chOff x="3627120" y="560832"/>
                <a:chExt cx="8564880" cy="211328"/>
              </a:xfrm>
            </p:grpSpPr>
            <p:sp>
              <p:nvSpPr>
                <p:cNvPr id="22" name="矩形 21"/>
                <p:cNvSpPr/>
                <p:nvPr/>
              </p:nvSpPr>
              <p:spPr>
                <a:xfrm>
                  <a:off x="3884677" y="560832"/>
                  <a:ext cx="8307323" cy="211328"/>
                </a:xfrm>
                <a:prstGeom prst="rect">
                  <a:avLst/>
                </a:prstGeom>
                <a:solidFill>
                  <a:srgbClr val="87000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23" name="直角三角形 22"/>
                <p:cNvSpPr/>
                <p:nvPr/>
              </p:nvSpPr>
              <p:spPr>
                <a:xfrm flipH="1">
                  <a:off x="3627120" y="560832"/>
                  <a:ext cx="257557" cy="211328"/>
                </a:xfrm>
                <a:prstGeom prst="rtTriangle">
                  <a:avLst/>
                </a:prstGeom>
                <a:solidFill>
                  <a:srgbClr val="870006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cxnSp>
            <p:nvCxnSpPr>
              <p:cNvPr id="21" name="直接连接符 20"/>
              <p:cNvCxnSpPr/>
              <p:nvPr/>
            </p:nvCxnSpPr>
            <p:spPr>
              <a:xfrm>
                <a:off x="0" y="6838950"/>
                <a:ext cx="12192000" cy="0"/>
              </a:xfrm>
              <a:prstGeom prst="line">
                <a:avLst/>
              </a:prstGeom>
              <a:ln w="38100">
                <a:solidFill>
                  <a:srgbClr val="87000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组合 11"/>
            <p:cNvGrpSpPr/>
            <p:nvPr/>
          </p:nvGrpSpPr>
          <p:grpSpPr>
            <a:xfrm>
              <a:off x="0" y="0"/>
              <a:ext cx="12192000" cy="772160"/>
              <a:chOff x="0" y="0"/>
              <a:chExt cx="12192000" cy="772160"/>
            </a:xfrm>
          </p:grpSpPr>
          <p:sp>
            <p:nvSpPr>
              <p:cNvPr id="13" name="矩形 12"/>
              <p:cNvSpPr/>
              <p:nvPr/>
            </p:nvSpPr>
            <p:spPr>
              <a:xfrm>
                <a:off x="0" y="0"/>
                <a:ext cx="12192000" cy="772160"/>
              </a:xfrm>
              <a:prstGeom prst="rect">
                <a:avLst/>
              </a:prstGeom>
              <a:solidFill>
                <a:srgbClr val="87000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grpSp>
            <p:nvGrpSpPr>
              <p:cNvPr id="14" name="组合 13"/>
              <p:cNvGrpSpPr/>
              <p:nvPr/>
            </p:nvGrpSpPr>
            <p:grpSpPr>
              <a:xfrm>
                <a:off x="3627120" y="560832"/>
                <a:ext cx="8564880" cy="211328"/>
                <a:chOff x="3627120" y="560832"/>
                <a:chExt cx="8564880" cy="211328"/>
              </a:xfrm>
            </p:grpSpPr>
            <p:sp>
              <p:nvSpPr>
                <p:cNvPr id="18" name="矩形 17"/>
                <p:cNvSpPr/>
                <p:nvPr/>
              </p:nvSpPr>
              <p:spPr>
                <a:xfrm>
                  <a:off x="3884677" y="560832"/>
                  <a:ext cx="8307323" cy="211328"/>
                </a:xfrm>
                <a:prstGeom prst="rect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  <p:sp>
              <p:nvSpPr>
                <p:cNvPr id="19" name="直角三角形 18"/>
                <p:cNvSpPr/>
                <p:nvPr/>
              </p:nvSpPr>
              <p:spPr>
                <a:xfrm flipH="1">
                  <a:off x="3627120" y="560832"/>
                  <a:ext cx="257557" cy="211328"/>
                </a:xfrm>
                <a:prstGeom prst="rtTriangle">
                  <a:avLst/>
                </a:prstGeom>
                <a:solidFill>
                  <a:schemeClr val="bg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sp>
            <p:nvSpPr>
              <p:cNvPr id="17" name="文本框 8"/>
              <p:cNvSpPr txBox="1"/>
              <p:nvPr/>
            </p:nvSpPr>
            <p:spPr>
              <a:xfrm>
                <a:off x="3594396" y="49286"/>
                <a:ext cx="8307323" cy="4914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r"/>
                <a:r>
                  <a:rPr lang="en-US" altLang="en-US" sz="2600" b="1" dirty="0">
                    <a:solidFill>
                      <a:schemeClr val="bg1"/>
                    </a:solidFill>
                    <a:latin typeface="微软雅黑" panose="020B0503020204020204" charset="-122"/>
                    <a:ea typeface="微软雅黑" panose="020B0503020204020204" charset="-122"/>
                    <a:sym typeface="+mn-ea"/>
                  </a:rPr>
                  <a:t>主要学术业绩/标志性学术成果</a:t>
                </a:r>
                <a:endParaRPr lang="zh-CN" altLang="en-US" sz="2600" b="1" dirty="0">
                  <a:solidFill>
                    <a:schemeClr val="bg1"/>
                  </a:solidFill>
                  <a:latin typeface="微软雅黑" panose="020B0503020204020204" charset="-122"/>
                  <a:ea typeface="微软雅黑" panose="020B0503020204020204" charset="-122"/>
                  <a:sym typeface="+mn-ea"/>
                </a:endParaRPr>
              </a:p>
            </p:txBody>
          </p:sp>
        </p:grpSp>
      </p:grp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52FBE4-8489-4B15-8311-E678FA6E7442}" type="slidenum">
              <a:rPr lang="zh-CN" altLang="en-US" smtClean="0"/>
              <a:t>2</a:t>
            </a:fld>
            <a:endParaRPr lang="zh-CN" altLang="en-US" dirty="0"/>
          </a:p>
        </p:txBody>
      </p:sp>
      <p:pic>
        <p:nvPicPr>
          <p:cNvPr id="24" name="图片 23" descr="校名白色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1882" y="79417"/>
            <a:ext cx="3253156" cy="58172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NTg2M2NmMDFhM2QxMDE3M2I5NDlhZGRhNmY0MjQzZjUifQ==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6d15103-0b68-44e7-ad9a-fc52e54a31ba}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fb1f38bf-2491-408f-aa28-712c6844d8e2}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TABLE_BEAUTIFY" val="smartTable{65cbf1e9-a61e-4cd7-9971-c168d93a82ef}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81</Words>
  <Application>Microsoft Office PowerPoint</Application>
  <PresentationFormat>宽屏</PresentationFormat>
  <Paragraphs>31</Paragraphs>
  <Slides>2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9" baseType="lpstr">
      <vt:lpstr>宋体</vt:lpstr>
      <vt:lpstr>微软雅黑</vt:lpstr>
      <vt:lpstr>Arial</vt:lpstr>
      <vt:lpstr>Arial Narrow</vt:lpstr>
      <vt:lpstr>Calibri</vt:lpstr>
      <vt:lpstr>Wingdings</vt:lpstr>
      <vt:lpstr>WPS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ss</dc:creator>
  <cp:lastModifiedBy>Microsoft 帐户</cp:lastModifiedBy>
  <cp:revision>159</cp:revision>
  <dcterms:created xsi:type="dcterms:W3CDTF">2019-06-19T02:08:00Z</dcterms:created>
  <dcterms:modified xsi:type="dcterms:W3CDTF">2025-05-12T10:41:33Z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416A0D1B0639444AB0FE5AE8205BA4B6_11</vt:lpwstr>
  </property>
</Properties>
</file>