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21" r:id="rId2"/>
    <p:sldId id="2715" r:id="rId3"/>
    <p:sldId id="2716" r:id="rId4"/>
  </p:sldIdLst>
  <p:sldSz cx="12192000" cy="6858000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4" userDrawn="1">
          <p15:clr>
            <a:srgbClr val="A4A3A4"/>
          </p15:clr>
        </p15:guide>
        <p15:guide id="2" orient="horz" pos="689" userDrawn="1">
          <p15:clr>
            <a:srgbClr val="A4A3A4"/>
          </p15:clr>
        </p15:guide>
        <p15:guide id="3" orient="horz" pos="3715" userDrawn="1">
          <p15:clr>
            <a:srgbClr val="A4A3A4"/>
          </p15:clr>
        </p15:guide>
        <p15:guide id="4" orient="horz" pos="940" userDrawn="1">
          <p15:clr>
            <a:srgbClr val="A4A3A4"/>
          </p15:clr>
        </p15:guide>
        <p15:guide id="5" pos="5838" userDrawn="1">
          <p15:clr>
            <a:srgbClr val="A4A3A4"/>
          </p15:clr>
        </p15:guide>
        <p15:guide id="6" pos="3678" userDrawn="1">
          <p15:clr>
            <a:srgbClr val="A4A3A4"/>
          </p15:clr>
        </p15:guide>
        <p15:guide id="7" pos="2317" userDrawn="1">
          <p15:clr>
            <a:srgbClr val="A4A3A4"/>
          </p15:clr>
        </p15:guide>
        <p15:guide id="8" pos="160" userDrawn="1">
          <p15:clr>
            <a:srgbClr val="A4A3A4"/>
          </p15:clr>
        </p15:guide>
        <p15:guide id="9" pos="375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 xianyang" initials="lx" lastIdx="1" clrIdx="0"/>
  <p:cmAuthor id="2" name="huashi" initials="h" lastIdx="4" clrIdx="1"/>
  <p:cmAuthor id="3" name="Administrator" initials="A" lastIdx="1" clrIdx="2"/>
  <p:cmAuthor id="307450356" name="王笑颜" initials="王" lastIdx="1" clrIdx="5"/>
  <p:cmAuthor id="4" name="JMA" initials="J" lastIdx="2" clrIdx="3"/>
  <p:cmAuthor id="5" name="孙浩轩_前沿交叉院" initials="孙浩轩_前沿交叉院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000000"/>
    <a:srgbClr val="FFFFFF"/>
    <a:srgbClr val="870006"/>
    <a:srgbClr val="E8E2E6"/>
    <a:srgbClr val="E7EFF2"/>
    <a:srgbClr val="1F2DA8"/>
    <a:srgbClr val="969CA2"/>
    <a:srgbClr val="254061"/>
    <a:srgbClr val="F2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19" autoAdjust="0"/>
    <p:restoredTop sz="94994" autoAdjust="0"/>
  </p:normalViewPr>
  <p:slideViewPr>
    <p:cSldViewPr snapToGrid="0" showGuides="1">
      <p:cViewPr varScale="1">
        <p:scale>
          <a:sx n="107" d="100"/>
          <a:sy n="107" d="100"/>
        </p:scale>
        <p:origin x="870" y="36"/>
      </p:cViewPr>
      <p:guideLst>
        <p:guide orient="horz" pos="2154"/>
        <p:guide orient="horz" pos="689"/>
        <p:guide orient="horz" pos="3715"/>
        <p:guide orient="horz" pos="940"/>
        <p:guide pos="5838"/>
        <p:guide pos="3678"/>
        <p:guide pos="2317"/>
        <p:guide pos="160"/>
        <p:guide pos="3751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031DB-7D9C-4B1E-9E9E-8E867CE3EE2E}" type="datetimeFigureOut">
              <a:rPr lang="zh-CN" altLang="en-US" smtClean="0"/>
              <a:t>2026/5/28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538C3-CAA0-4D05-91E8-C4588922EF6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691130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77EC99-18BD-4BAC-BAED-1B02EE6F2C72}" type="datetimeFigureOut">
              <a:rPr lang="zh-CN" altLang="en-US" smtClean="0"/>
              <a:t>2026/5/28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A96292-B2D5-4F2A-9CA1-CAA0DA7A99F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798629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幻灯片图像占位符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24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048625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A96292-B2D5-4F2A-9CA1-CAA0DA7A99F9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1048626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4387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A96292-B2D5-4F2A-9CA1-CAA0DA7A99F9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02458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A96292-B2D5-4F2A-9CA1-CAA0DA7A99F9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8983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11480" y="6590347"/>
            <a:ext cx="1203960" cy="267970"/>
          </a:xfrm>
        </p:spPr>
        <p:txBody>
          <a:bodyPr/>
          <a:lstStyle>
            <a:lvl1pPr algn="ctr">
              <a:defRPr/>
            </a:lvl1pPr>
          </a:lstStyle>
          <a:p>
            <a:fld id="{90F55B75-13FB-481D-BD02-45E01CC33EBA}" type="datetime1">
              <a:rPr lang="zh-CN" altLang="en-US" smtClean="0"/>
              <a:t>2026/5/28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11612880" y="6604952"/>
            <a:ext cx="579120" cy="253048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AB52FBE4-8489-4B15-8311-E678FA6E7442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D48D9-A249-478A-99B9-FFF04497BBAB}" type="datetime1">
              <a:rPr lang="zh-CN" altLang="en-US" smtClean="0"/>
              <a:t>2026/5/28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FBE4-8489-4B15-8311-E678FA6E744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3A9F-F362-4526-83ED-29A194B17F5D}" type="datetime1">
              <a:rPr lang="zh-CN" altLang="en-US" smtClean="0"/>
              <a:t>2026/5/28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FBE4-8489-4B15-8311-E678FA6E744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1" y="365125"/>
            <a:ext cx="10515600" cy="1325563"/>
          </a:xfrm>
          <a:prstGeom prst="rect">
            <a:avLst/>
          </a:prstGeom>
        </p:spPr>
        <p:txBody>
          <a:bodyPr lIns="108850" tIns="54425" rIns="108850" bIns="54425"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/>
        </p:nvGrpSpPr>
        <p:grpSpPr>
          <a:xfrm>
            <a:off x="-22860" y="-8255"/>
            <a:ext cx="12192000" cy="6838950"/>
            <a:chOff x="0" y="0"/>
            <a:chExt cx="12192000" cy="6838950"/>
          </a:xfrm>
        </p:grpSpPr>
        <p:grpSp>
          <p:nvGrpSpPr>
            <p:cNvPr id="9" name="组合 8"/>
            <p:cNvGrpSpPr/>
            <p:nvPr/>
          </p:nvGrpSpPr>
          <p:grpSpPr>
            <a:xfrm>
              <a:off x="0" y="6613077"/>
              <a:ext cx="12192000" cy="225873"/>
              <a:chOff x="0" y="6613077"/>
              <a:chExt cx="12192000" cy="225873"/>
            </a:xfrm>
          </p:grpSpPr>
          <p:grpSp>
            <p:nvGrpSpPr>
              <p:cNvPr id="20" name="组合 19"/>
              <p:cNvGrpSpPr/>
              <p:nvPr/>
            </p:nvGrpSpPr>
            <p:grpSpPr>
              <a:xfrm>
                <a:off x="3627120" y="6613077"/>
                <a:ext cx="8564880" cy="211328"/>
                <a:chOff x="3627120" y="560832"/>
                <a:chExt cx="8564880" cy="211328"/>
              </a:xfrm>
            </p:grpSpPr>
            <p:sp>
              <p:nvSpPr>
                <p:cNvPr id="22" name="矩形 21"/>
                <p:cNvSpPr/>
                <p:nvPr/>
              </p:nvSpPr>
              <p:spPr>
                <a:xfrm>
                  <a:off x="3884677" y="560832"/>
                  <a:ext cx="8307323" cy="211328"/>
                </a:xfrm>
                <a:prstGeom prst="rect">
                  <a:avLst/>
                </a:prstGeom>
                <a:solidFill>
                  <a:srgbClr val="87000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23" name="直角三角形 22"/>
                <p:cNvSpPr/>
                <p:nvPr/>
              </p:nvSpPr>
              <p:spPr>
                <a:xfrm flipH="1">
                  <a:off x="3627120" y="560832"/>
                  <a:ext cx="257557" cy="211328"/>
                </a:xfrm>
                <a:prstGeom prst="rtTriangle">
                  <a:avLst/>
                </a:prstGeom>
                <a:solidFill>
                  <a:srgbClr val="87000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cxnSp>
            <p:nvCxnSpPr>
              <p:cNvPr id="21" name="直接连接符 20"/>
              <p:cNvCxnSpPr/>
              <p:nvPr/>
            </p:nvCxnSpPr>
            <p:spPr>
              <a:xfrm>
                <a:off x="0" y="6838950"/>
                <a:ext cx="12192000" cy="0"/>
              </a:xfrm>
              <a:prstGeom prst="line">
                <a:avLst/>
              </a:prstGeom>
              <a:ln w="38100">
                <a:solidFill>
                  <a:srgbClr val="87000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组合 11"/>
            <p:cNvGrpSpPr/>
            <p:nvPr/>
          </p:nvGrpSpPr>
          <p:grpSpPr>
            <a:xfrm>
              <a:off x="0" y="0"/>
              <a:ext cx="12192000" cy="772160"/>
              <a:chOff x="0" y="0"/>
              <a:chExt cx="12192000" cy="772160"/>
            </a:xfrm>
          </p:grpSpPr>
          <p:sp>
            <p:nvSpPr>
              <p:cNvPr id="13" name="矩形 12"/>
              <p:cNvSpPr/>
              <p:nvPr/>
            </p:nvSpPr>
            <p:spPr>
              <a:xfrm>
                <a:off x="0" y="0"/>
                <a:ext cx="12192000" cy="772160"/>
              </a:xfrm>
              <a:prstGeom prst="rect">
                <a:avLst/>
              </a:prstGeom>
              <a:solidFill>
                <a:srgbClr val="87000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grpSp>
            <p:nvGrpSpPr>
              <p:cNvPr id="14" name="组合 13"/>
              <p:cNvGrpSpPr/>
              <p:nvPr/>
            </p:nvGrpSpPr>
            <p:grpSpPr>
              <a:xfrm>
                <a:off x="3627120" y="560832"/>
                <a:ext cx="8564880" cy="211328"/>
                <a:chOff x="3627120" y="560832"/>
                <a:chExt cx="8564880" cy="211328"/>
              </a:xfrm>
            </p:grpSpPr>
            <p:sp>
              <p:nvSpPr>
                <p:cNvPr id="18" name="矩形 17"/>
                <p:cNvSpPr/>
                <p:nvPr/>
              </p:nvSpPr>
              <p:spPr>
                <a:xfrm>
                  <a:off x="3884677" y="560832"/>
                  <a:ext cx="8307323" cy="21132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9" name="直角三角形 18"/>
                <p:cNvSpPr/>
                <p:nvPr/>
              </p:nvSpPr>
              <p:spPr>
                <a:xfrm flipH="1">
                  <a:off x="3627120" y="560832"/>
                  <a:ext cx="257557" cy="211328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pic>
            <p:nvPicPr>
              <p:cNvPr id="15" name="图片 14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162" t="12018" r="3317" b="13492"/>
              <a:stretch>
                <a:fillRect/>
              </a:stretch>
            </p:blipFill>
            <p:spPr>
              <a:xfrm>
                <a:off x="118872" y="36576"/>
                <a:ext cx="3172968" cy="667512"/>
              </a:xfrm>
              <a:prstGeom prst="rect">
                <a:avLst/>
              </a:prstGeom>
            </p:spPr>
          </p:pic>
          <p:sp>
            <p:nvSpPr>
              <p:cNvPr id="17" name="文本框 8"/>
              <p:cNvSpPr txBox="1"/>
              <p:nvPr/>
            </p:nvSpPr>
            <p:spPr>
              <a:xfrm>
                <a:off x="3594396" y="49286"/>
                <a:ext cx="8307323" cy="4914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endParaRPr lang="zh-CN" altLang="en-US" sz="2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9425940" y="65278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B52FBE4-8489-4B15-8311-E678FA6E7442}" type="slidenum">
              <a:rPr lang="zh-CN" altLang="en-US" smtClean="0"/>
              <a:t>‹#›</a:t>
            </a:fld>
            <a:r>
              <a:rPr lang="zh-CN" altLang="en-US"/>
              <a:t>/</a:t>
            </a:r>
            <a:r>
              <a:rPr lang="en-US" altLang="zh-CN"/>
              <a:t>68</a:t>
            </a:r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6F41-5BC3-4DFB-8E77-708EAA59F74D}" type="datetime1">
              <a:rPr lang="zh-CN" altLang="en-US" smtClean="0"/>
              <a:t>2026/5/28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FBE4-8489-4B15-8311-E678FA6E7442}" type="slidenum">
              <a:rPr lang="zh-CN" altLang="en-US" smtClean="0"/>
              <a:t>‹#›</a:t>
            </a:fld>
            <a:r>
              <a:rPr lang="zh-CN" altLang="en-US"/>
              <a:t>/</a:t>
            </a:r>
            <a:r>
              <a:rPr lang="en-US" altLang="zh-CN"/>
              <a:t>68</a:t>
            </a: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3E64-637D-458C-903F-BC227F23A43D}" type="datetime1">
              <a:rPr lang="zh-CN" altLang="en-US" smtClean="0"/>
              <a:t>2026/5/28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FBE4-8489-4B15-8311-E678FA6E744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0C6A3-37FB-46B3-A1F6-9AAFF578A490}" type="datetime1">
              <a:rPr lang="zh-CN" altLang="en-US" smtClean="0"/>
              <a:t>2026/5/28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FBE4-8489-4B15-8311-E678FA6E744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18739-AA2E-409E-90EF-C87FB66D6977}" type="datetime1">
              <a:rPr lang="zh-CN" altLang="en-US" smtClean="0"/>
              <a:t>2026/5/28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FBE4-8489-4B15-8311-E678FA6E744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58B6F-1C15-4A77-B696-1445F4903574}" type="datetime1">
              <a:rPr lang="zh-CN" altLang="en-US" smtClean="0"/>
              <a:t>2026/5/28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FBE4-8489-4B15-8311-E678FA6E744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EFE3C-8949-44FF-924D-345608CDE286}" type="datetime1">
              <a:rPr lang="zh-CN" altLang="en-US" smtClean="0"/>
              <a:t>2026/5/28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FBE4-8489-4B15-8311-E678FA6E744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FF1F6-649C-4861-A5F1-0A78527F8FC8}" type="datetime1">
              <a:rPr lang="zh-CN" altLang="en-US" smtClean="0"/>
              <a:t>2026/5/28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FBE4-8489-4B15-8311-E678FA6E744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5946-E16F-401C-BCE3-18EB3FE8DEB6}" type="datetime1">
              <a:rPr lang="zh-CN" altLang="en-US" smtClean="0"/>
              <a:t>2026/5/28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FBE4-8489-4B15-8311-E678FA6E744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8BC59-3AA1-419C-880F-F11E41B1B234}" type="datetime1">
              <a:rPr lang="zh-CN" altLang="en-US" smtClean="0"/>
              <a:t>2026/5/28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2FBE4-8489-4B15-8311-E678FA6E744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组合 7"/>
          <p:cNvGrpSpPr/>
          <p:nvPr/>
        </p:nvGrpSpPr>
        <p:grpSpPr>
          <a:xfrm>
            <a:off x="0" y="49286"/>
            <a:ext cx="12192000" cy="6789664"/>
            <a:chOff x="0" y="49286"/>
            <a:chExt cx="12192000" cy="6789664"/>
          </a:xfrm>
        </p:grpSpPr>
        <p:grpSp>
          <p:nvGrpSpPr>
            <p:cNvPr id="99" name="组合 8"/>
            <p:cNvGrpSpPr/>
            <p:nvPr/>
          </p:nvGrpSpPr>
          <p:grpSpPr>
            <a:xfrm>
              <a:off x="0" y="6613077"/>
              <a:ext cx="12192000" cy="225873"/>
              <a:chOff x="0" y="6613077"/>
              <a:chExt cx="12192000" cy="225873"/>
            </a:xfrm>
          </p:grpSpPr>
          <p:grpSp>
            <p:nvGrpSpPr>
              <p:cNvPr id="100" name="组合 19"/>
              <p:cNvGrpSpPr/>
              <p:nvPr/>
            </p:nvGrpSpPr>
            <p:grpSpPr>
              <a:xfrm>
                <a:off x="3627120" y="6613077"/>
                <a:ext cx="8564880" cy="211328"/>
                <a:chOff x="3627120" y="560832"/>
                <a:chExt cx="8564880" cy="211328"/>
              </a:xfrm>
            </p:grpSpPr>
            <p:sp>
              <p:nvSpPr>
                <p:cNvPr id="1048612" name="矩形 21"/>
                <p:cNvSpPr/>
                <p:nvPr/>
              </p:nvSpPr>
              <p:spPr>
                <a:xfrm>
                  <a:off x="3884677" y="560832"/>
                  <a:ext cx="8307323" cy="211328"/>
                </a:xfrm>
                <a:prstGeom prst="rect">
                  <a:avLst/>
                </a:prstGeom>
                <a:solidFill>
                  <a:srgbClr val="87000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048613" name="直角三角形 22"/>
                <p:cNvSpPr/>
                <p:nvPr/>
              </p:nvSpPr>
              <p:spPr>
                <a:xfrm flipH="1">
                  <a:off x="3627120" y="560832"/>
                  <a:ext cx="257557" cy="211328"/>
                </a:xfrm>
                <a:prstGeom prst="rtTriangle">
                  <a:avLst/>
                </a:prstGeom>
                <a:solidFill>
                  <a:srgbClr val="87000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cxnSp>
            <p:nvCxnSpPr>
              <p:cNvPr id="3145730" name="直接连接符 20"/>
              <p:cNvCxnSpPr/>
              <p:nvPr/>
            </p:nvCxnSpPr>
            <p:spPr>
              <a:xfrm>
                <a:off x="0" y="6838950"/>
                <a:ext cx="12192000" cy="0"/>
              </a:xfrm>
              <a:prstGeom prst="line">
                <a:avLst/>
              </a:prstGeom>
              <a:ln w="38100">
                <a:solidFill>
                  <a:srgbClr val="87000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1" name="组合 11"/>
            <p:cNvGrpSpPr/>
            <p:nvPr/>
          </p:nvGrpSpPr>
          <p:grpSpPr>
            <a:xfrm>
              <a:off x="3594396" y="49286"/>
              <a:ext cx="8597604" cy="722874"/>
              <a:chOff x="3594396" y="49286"/>
              <a:chExt cx="8597604" cy="722874"/>
            </a:xfrm>
          </p:grpSpPr>
          <p:grpSp>
            <p:nvGrpSpPr>
              <p:cNvPr id="102" name="组合 13"/>
              <p:cNvGrpSpPr/>
              <p:nvPr/>
            </p:nvGrpSpPr>
            <p:grpSpPr>
              <a:xfrm>
                <a:off x="3627120" y="560832"/>
                <a:ext cx="8564880" cy="211328"/>
                <a:chOff x="3627120" y="560832"/>
                <a:chExt cx="8564880" cy="211328"/>
              </a:xfrm>
            </p:grpSpPr>
            <p:sp>
              <p:nvSpPr>
                <p:cNvPr id="1048615" name="矩形 17"/>
                <p:cNvSpPr/>
                <p:nvPr/>
              </p:nvSpPr>
              <p:spPr>
                <a:xfrm>
                  <a:off x="3884677" y="560832"/>
                  <a:ext cx="8307323" cy="21132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048616" name="直角三角形 18"/>
                <p:cNvSpPr/>
                <p:nvPr/>
              </p:nvSpPr>
              <p:spPr>
                <a:xfrm flipH="1">
                  <a:off x="3627120" y="560832"/>
                  <a:ext cx="257557" cy="211328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1048617" name="文本框 8"/>
              <p:cNvSpPr txBox="1"/>
              <p:nvPr/>
            </p:nvSpPr>
            <p:spPr>
              <a:xfrm>
                <a:off x="3594396" y="49286"/>
                <a:ext cx="8307323" cy="4914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zh-CN" altLang="en-US" sz="26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宋体" panose="02010600030101010101" pitchFamily="2" charset="-122"/>
                  </a:rPr>
                  <a:t>学科引才规划</a:t>
                </a:r>
              </a:p>
            </p:txBody>
          </p:sp>
        </p:grpSp>
      </p:grpSp>
      <p:graphicFrame>
        <p:nvGraphicFramePr>
          <p:cNvPr id="4194307" name="表格 27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907482103"/>
              </p:ext>
            </p:extLst>
          </p:nvPr>
        </p:nvGraphicFramePr>
        <p:xfrm>
          <a:off x="640715" y="1800225"/>
          <a:ext cx="10800000" cy="273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000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84000"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altLang="en-US" sz="16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+mn-ea"/>
                        </a:rPr>
                        <a:t>学科评估</a:t>
                      </a:r>
                      <a:endParaRPr lang="zh-CN" altLang="en-US" sz="16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rgbClr val="C00000"/>
                      </a:solidFill>
                      <a:prstDash val="solid"/>
                    </a:lnL>
                    <a:lnR w="12700">
                      <a:solidFill>
                        <a:srgbClr val="C00000"/>
                      </a:solidFill>
                      <a:prstDash val="solid"/>
                    </a:lnR>
                    <a:lnT w="127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 fontAlgn="auto">
                        <a:lnSpc>
                          <a:spcPts val="2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None/>
                      </a:pPr>
                      <a:r>
                        <a:rPr lang="zh-CN" altLang="en-US" sz="1600" dirty="0">
                          <a:ln>
                            <a:noFill/>
                            <a:prstDash val="sysDot"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第四</a:t>
                      </a:r>
                      <a:r>
                        <a:rPr lang="zh-CN" altLang="en-US" sz="1600" dirty="0" smtClean="0">
                          <a:ln>
                            <a:noFill/>
                            <a:prstDash val="sysDot"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轮</a:t>
                      </a:r>
                      <a:r>
                        <a:rPr lang="en-US" altLang="zh-CN" sz="1600" dirty="0" smtClean="0">
                          <a:ln>
                            <a:noFill/>
                            <a:prstDash val="sysDot"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XX</a:t>
                      </a:r>
                      <a:r>
                        <a:rPr lang="zh-CN" altLang="en-US" sz="1600" dirty="0" smtClean="0">
                          <a:ln>
                            <a:noFill/>
                            <a:prstDash val="sysDot"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，</a:t>
                      </a:r>
                      <a:r>
                        <a:rPr lang="zh-CN" altLang="en-US" sz="1600" dirty="0">
                          <a:ln>
                            <a:noFill/>
                            <a:prstDash val="sysDot"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最近一</a:t>
                      </a:r>
                      <a:r>
                        <a:rPr lang="zh-CN" altLang="en-US" sz="1600" dirty="0" smtClean="0">
                          <a:ln>
                            <a:noFill/>
                            <a:prstDash val="sysDot"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轮</a:t>
                      </a:r>
                      <a:r>
                        <a:rPr lang="en-US" altLang="zh-CN" sz="1600" dirty="0" smtClean="0">
                          <a:ln>
                            <a:noFill/>
                            <a:prstDash val="sysDot"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XX</a:t>
                      </a:r>
                      <a:r>
                        <a:rPr lang="zh-CN" altLang="en-US" sz="1600" dirty="0" smtClean="0">
                          <a:ln>
                            <a:noFill/>
                            <a:prstDash val="sysDot"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，目标</a:t>
                      </a:r>
                      <a:r>
                        <a:rPr lang="en-US" altLang="zh-CN" sz="1600" dirty="0" smtClean="0">
                          <a:ln>
                            <a:noFill/>
                            <a:prstDash val="sysDot"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XX</a:t>
                      </a:r>
                      <a:endParaRPr lang="en-US" altLang="zh-CN" sz="1600" b="1" dirty="0">
                        <a:ln>
                          <a:noFill/>
                          <a:prstDash val="sysDot"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rgbClr val="C00000"/>
                      </a:solidFill>
                      <a:prstDash val="solid"/>
                    </a:lnL>
                    <a:lnR w="12700">
                      <a:solidFill>
                        <a:srgbClr val="C00000"/>
                      </a:solidFill>
                      <a:prstDash val="solid"/>
                    </a:lnR>
                    <a:lnT w="127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C00000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altLang="en-US" sz="1600" b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+mn-ea"/>
                        </a:rPr>
                        <a:t>师资队伍</a:t>
                      </a:r>
                    </a:p>
                  </a:txBody>
                  <a:tcPr anchor="ctr">
                    <a:lnL w="12700">
                      <a:solidFill>
                        <a:srgbClr val="C00000"/>
                      </a:solidFill>
                      <a:prstDash val="solid"/>
                    </a:lnL>
                    <a:lnR w="12700">
                      <a:solidFill>
                        <a:srgbClr val="C00000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 fontAlgn="auto">
                        <a:lnSpc>
                          <a:spcPts val="2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None/>
                      </a:pPr>
                      <a:r>
                        <a:rPr lang="zh-CN" altLang="en-US" sz="1600" b="1" dirty="0" smtClean="0">
                          <a:ln>
                            <a:noFill/>
                            <a:prstDash val="sysDot"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教师</a:t>
                      </a:r>
                      <a:r>
                        <a:rPr lang="en-US" altLang="zh-CN" sz="1600" b="1" dirty="0" smtClean="0">
                          <a:ln>
                            <a:noFill/>
                            <a:prstDash val="sysDot"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?</a:t>
                      </a:r>
                      <a:r>
                        <a:rPr lang="zh-CN" altLang="en-US" sz="1600" b="1" dirty="0" smtClean="0">
                          <a:ln>
                            <a:noFill/>
                            <a:prstDash val="sysDot"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人、科研岗？人，博士后？人，国家级人才</a:t>
                      </a:r>
                      <a:r>
                        <a:rPr lang="en-US" altLang="zh-CN" sz="1600" b="1" dirty="0" smtClean="0">
                          <a:ln>
                            <a:noFill/>
                            <a:prstDash val="sysDot"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?</a:t>
                      </a:r>
                      <a:r>
                        <a:rPr lang="zh-CN" altLang="en-US" sz="1600" b="1" dirty="0" smtClean="0">
                          <a:ln>
                            <a:noFill/>
                            <a:prstDash val="sysDot"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人</a:t>
                      </a:r>
                      <a:endParaRPr lang="zh-CN" altLang="en-US" sz="1600" b="1" dirty="0">
                        <a:ln>
                          <a:noFill/>
                          <a:prstDash val="sysDot"/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rgbClr val="C00000"/>
                      </a:solidFill>
                      <a:prstDash val="solid"/>
                    </a:lnL>
                    <a:lnR w="12700">
                      <a:solidFill>
                        <a:srgbClr val="C00000"/>
                      </a:solidFill>
                      <a:prstDash val="solid"/>
                    </a:lnR>
                    <a:lnT w="127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C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altLang="en-US" sz="1600" b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近三年引才</a:t>
                      </a:r>
                    </a:p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zh-CN" sz="1600" b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2023-2025</a:t>
                      </a:r>
                      <a:endParaRPr lang="zh-CN" altLang="en-US" sz="1600" b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rgbClr val="C00000"/>
                      </a:solidFill>
                      <a:prstDash val="solid"/>
                    </a:lnL>
                    <a:lnR w="12700">
                      <a:solidFill>
                        <a:srgbClr val="C00000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 fontAlgn="auto">
                        <a:lnSpc>
                          <a:spcPts val="2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None/>
                      </a:pPr>
                      <a:r>
                        <a:rPr lang="zh-CN" altLang="en-US" sz="1600" b="1" dirty="0">
                          <a:ln>
                            <a:noFill/>
                            <a:prstDash val="sysDot"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神舟</a:t>
                      </a:r>
                      <a:r>
                        <a:rPr lang="zh-CN" altLang="en-US" sz="1600" b="1" dirty="0" smtClean="0">
                          <a:ln>
                            <a:noFill/>
                            <a:prstDash val="sysDot"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学者</a:t>
                      </a:r>
                      <a:r>
                        <a:rPr lang="en-US" altLang="zh-CN" sz="1600" b="1" dirty="0" smtClean="0">
                          <a:ln>
                            <a:noFill/>
                            <a:prstDash val="sysDot"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?</a:t>
                      </a:r>
                      <a:r>
                        <a:rPr lang="zh-CN" altLang="en-US" sz="1600" b="1" dirty="0" smtClean="0">
                          <a:ln>
                            <a:noFill/>
                            <a:prstDash val="sysDot"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人</a:t>
                      </a:r>
                      <a:r>
                        <a:rPr lang="zh-CN" altLang="en-US" sz="1600" b="1" dirty="0">
                          <a:ln>
                            <a:noFill/>
                            <a:prstDash val="sysDot"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、神舟青年</a:t>
                      </a:r>
                      <a:r>
                        <a:rPr lang="zh-CN" altLang="en-US" sz="1600" b="1" dirty="0" smtClean="0">
                          <a:ln>
                            <a:noFill/>
                            <a:prstDash val="sysDot"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学者</a:t>
                      </a:r>
                      <a:r>
                        <a:rPr lang="en-US" altLang="zh-CN" sz="1600" b="1" dirty="0" smtClean="0">
                          <a:ln>
                            <a:noFill/>
                            <a:prstDash val="sysDot"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?</a:t>
                      </a:r>
                      <a:r>
                        <a:rPr lang="zh-CN" altLang="en-US" sz="1600" b="1" dirty="0" smtClean="0">
                          <a:ln>
                            <a:noFill/>
                            <a:prstDash val="sysDot"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人，教授？人，副教授？人，讲师？人，研究员？人，博士后副研究员？人，等等，按类别写</a:t>
                      </a:r>
                      <a:endParaRPr lang="zh-CN" altLang="en-US" sz="1600" b="1" dirty="0">
                        <a:ln>
                          <a:noFill/>
                          <a:prstDash val="sysDot"/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rgbClr val="C00000"/>
                      </a:solidFill>
                      <a:prstDash val="solid"/>
                    </a:lnL>
                    <a:lnR w="12700">
                      <a:solidFill>
                        <a:srgbClr val="C00000"/>
                      </a:solidFill>
                      <a:prstDash val="solid"/>
                    </a:lnR>
                    <a:lnT w="127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C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4000">
                <a:tc>
                  <a:txBody>
                    <a:bodyPr/>
                    <a:lstStyle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zh-CN" altLang="en-US" sz="1600" b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202</a:t>
                      </a:r>
                      <a:r>
                        <a:rPr lang="en-US" altLang="zh-CN" sz="1600" b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5</a:t>
                      </a:r>
                      <a:r>
                        <a:rPr lang="zh-CN" altLang="en-US" sz="1600" b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年引才</a:t>
                      </a:r>
                    </a:p>
                  </a:txBody>
                  <a:tcPr anchor="ctr">
                    <a:lnL w="12700">
                      <a:solidFill>
                        <a:srgbClr val="C00000"/>
                      </a:solidFill>
                      <a:prstDash val="solid"/>
                    </a:lnL>
                    <a:lnR w="12700">
                      <a:solidFill>
                        <a:srgbClr val="C00000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rgbClr val="C00000"/>
                      </a:solidFill>
                      <a:prstDash val="solid"/>
                    </a:lnB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 fontAlgn="auto">
                        <a:lnSpc>
                          <a:spcPts val="2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C00000"/>
                        </a:buClr>
                        <a:buNone/>
                      </a:pPr>
                      <a:endParaRPr lang="zh-CN" altLang="en-US" sz="1600" b="1" dirty="0">
                        <a:ln>
                          <a:noFill/>
                          <a:prstDash val="sysDot"/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rgbClr val="C00000"/>
                      </a:solidFill>
                      <a:prstDash val="solid"/>
                    </a:lnL>
                    <a:lnR w="12700">
                      <a:solidFill>
                        <a:srgbClr val="C00000"/>
                      </a:solidFill>
                      <a:prstDash val="solid"/>
                    </a:lnR>
                    <a:lnT w="127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C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048619" name="文本框 29"/>
          <p:cNvSpPr txBox="1"/>
          <p:nvPr/>
        </p:nvSpPr>
        <p:spPr>
          <a:xfrm>
            <a:off x="640715" y="1080135"/>
            <a:ext cx="4389755" cy="575945"/>
          </a:xfrm>
          <a:prstGeom prst="rect">
            <a:avLst/>
          </a:prstGeom>
          <a:solidFill>
            <a:srgbClr val="870006"/>
          </a:solidFill>
          <a:ln>
            <a:solidFill>
              <a:srgbClr val="FFFFFF"/>
            </a:solidFill>
          </a:ln>
        </p:spPr>
        <p:txBody>
          <a:bodyPr wrap="square" rtlCol="0" anchor="ctr" anchorCtr="0">
            <a:noAutofit/>
          </a:bodyPr>
          <a:lstStyle/>
          <a:p>
            <a:pPr lvl="0" algn="ctr" eaLnBrk="0" hangingPunct="0">
              <a:buClrTx/>
              <a:buSzTx/>
              <a:buFontTx/>
            </a:pPr>
            <a:r>
              <a:rPr lang="en-US" altLang="zh-CN" sz="24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微软雅黑" panose="020B0503020204020204" pitchFamily="34" charset="-122"/>
                <a:sym typeface="+mn-ea"/>
              </a:rPr>
              <a:t>xx</a:t>
            </a:r>
            <a:r>
              <a:rPr lang="zh-CN" altLang="en-US" sz="24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微软雅黑" panose="020B0503020204020204" pitchFamily="34" charset="-122"/>
                <a:sym typeface="+mn-ea"/>
              </a:rPr>
              <a:t>学院：</a:t>
            </a:r>
            <a:r>
              <a:rPr lang="en-US" altLang="zh-CN" sz="24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微软雅黑" panose="020B0503020204020204" pitchFamily="34" charset="-122"/>
                <a:sym typeface="+mn-ea"/>
              </a:rPr>
              <a:t>xx</a:t>
            </a:r>
            <a:r>
              <a:rPr lang="zh-CN" altLang="en-US" sz="24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微软雅黑" panose="020B0503020204020204" pitchFamily="34" charset="-122"/>
                <a:sym typeface="+mn-ea"/>
              </a:rPr>
              <a:t>学科</a:t>
            </a:r>
            <a:endParaRPr lang="zh-CN" altLang="en-US" sz="2400" b="1" dirty="0">
              <a:solidFill>
                <a:schemeClr val="bg1"/>
              </a:solidFill>
              <a:latin typeface="Arial Narrow" panose="020B0606020202030204" pitchFamily="34" charset="0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048620" name="文本框 30"/>
          <p:cNvSpPr txBox="1"/>
          <p:nvPr/>
        </p:nvSpPr>
        <p:spPr>
          <a:xfrm>
            <a:off x="3404235" y="923925"/>
            <a:ext cx="3600000" cy="3207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 algn="just" fontAlgn="auto">
              <a:lnSpc>
                <a:spcPts val="2000"/>
              </a:lnSpc>
              <a:buFont typeface="Arial" panose="020B0604020202020204" pitchFamily="34" charset="0"/>
              <a:buNone/>
            </a:pPr>
            <a:endParaRPr lang="zh-CN" altLang="en-US" sz="1200" b="1" dirty="0">
              <a:ln>
                <a:noFill/>
              </a:ln>
              <a:solidFill>
                <a:srgbClr val="C0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52FBE4-8489-4B15-8311-E678FA6E7442}" type="slidenum">
              <a:rPr lang="zh-CN" altLang="en-US" smtClean="0"/>
              <a:t>1</a:t>
            </a:fld>
            <a:r>
              <a:rPr lang="zh-CN" altLang="en-US"/>
              <a:t>/</a:t>
            </a:r>
            <a:r>
              <a:rPr lang="en-US" altLang="zh-CN"/>
              <a:t>68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0" y="560832"/>
            <a:ext cx="12192000" cy="6278118"/>
            <a:chOff x="0" y="560832"/>
            <a:chExt cx="12192000" cy="6278118"/>
          </a:xfrm>
        </p:grpSpPr>
        <p:grpSp>
          <p:nvGrpSpPr>
            <p:cNvPr id="9" name="组合 8"/>
            <p:cNvGrpSpPr/>
            <p:nvPr/>
          </p:nvGrpSpPr>
          <p:grpSpPr>
            <a:xfrm>
              <a:off x="0" y="6613077"/>
              <a:ext cx="12192000" cy="225873"/>
              <a:chOff x="0" y="6613077"/>
              <a:chExt cx="12192000" cy="225873"/>
            </a:xfrm>
          </p:grpSpPr>
          <p:grpSp>
            <p:nvGrpSpPr>
              <p:cNvPr id="20" name="组合 19"/>
              <p:cNvGrpSpPr/>
              <p:nvPr/>
            </p:nvGrpSpPr>
            <p:grpSpPr>
              <a:xfrm>
                <a:off x="3627120" y="6613077"/>
                <a:ext cx="8564880" cy="211328"/>
                <a:chOff x="3627120" y="560832"/>
                <a:chExt cx="8564880" cy="211328"/>
              </a:xfrm>
            </p:grpSpPr>
            <p:sp>
              <p:nvSpPr>
                <p:cNvPr id="22" name="矩形 21"/>
                <p:cNvSpPr/>
                <p:nvPr/>
              </p:nvSpPr>
              <p:spPr>
                <a:xfrm>
                  <a:off x="3884677" y="560832"/>
                  <a:ext cx="8307323" cy="211328"/>
                </a:xfrm>
                <a:prstGeom prst="rect">
                  <a:avLst/>
                </a:prstGeom>
                <a:solidFill>
                  <a:srgbClr val="87000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23" name="直角三角形 22"/>
                <p:cNvSpPr/>
                <p:nvPr/>
              </p:nvSpPr>
              <p:spPr>
                <a:xfrm flipH="1">
                  <a:off x="3627120" y="560832"/>
                  <a:ext cx="257557" cy="211328"/>
                </a:xfrm>
                <a:prstGeom prst="rtTriangle">
                  <a:avLst/>
                </a:prstGeom>
                <a:solidFill>
                  <a:srgbClr val="87000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cxnSp>
            <p:nvCxnSpPr>
              <p:cNvPr id="21" name="直接连接符 20"/>
              <p:cNvCxnSpPr/>
              <p:nvPr/>
            </p:nvCxnSpPr>
            <p:spPr>
              <a:xfrm>
                <a:off x="0" y="6838950"/>
                <a:ext cx="12192000" cy="0"/>
              </a:xfrm>
              <a:prstGeom prst="line">
                <a:avLst/>
              </a:prstGeom>
              <a:ln w="38100">
                <a:solidFill>
                  <a:srgbClr val="87000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组合 13"/>
            <p:cNvGrpSpPr/>
            <p:nvPr/>
          </p:nvGrpSpPr>
          <p:grpSpPr>
            <a:xfrm>
              <a:off x="3627120" y="560832"/>
              <a:ext cx="8564880" cy="211328"/>
              <a:chOff x="3627120" y="560832"/>
              <a:chExt cx="8564880" cy="211328"/>
            </a:xfrm>
          </p:grpSpPr>
          <p:sp>
            <p:nvSpPr>
              <p:cNvPr id="18" name="矩形 17"/>
              <p:cNvSpPr/>
              <p:nvPr/>
            </p:nvSpPr>
            <p:spPr>
              <a:xfrm>
                <a:off x="3884677" y="560832"/>
                <a:ext cx="8307323" cy="21132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直角三角形 18"/>
              <p:cNvSpPr/>
              <p:nvPr/>
            </p:nvSpPr>
            <p:spPr>
              <a:xfrm flipH="1">
                <a:off x="3627120" y="560832"/>
                <a:ext cx="257557" cy="211328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1" name="文本框 30"/>
          <p:cNvSpPr txBox="1"/>
          <p:nvPr/>
        </p:nvSpPr>
        <p:spPr>
          <a:xfrm>
            <a:off x="3404235" y="923925"/>
            <a:ext cx="3600000" cy="3207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 algn="just" fontAlgn="auto">
              <a:lnSpc>
                <a:spcPts val="2000"/>
              </a:lnSpc>
              <a:buFont typeface="Arial" panose="020B0604020202020204" pitchFamily="34" charset="0"/>
              <a:buNone/>
            </a:pPr>
            <a:endParaRPr lang="zh-CN" altLang="en-US" sz="1200" b="1" dirty="0">
              <a:ln>
                <a:noFill/>
              </a:ln>
              <a:solidFill>
                <a:srgbClr val="C0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8"/>
          <p:cNvSpPr txBox="1"/>
          <p:nvPr/>
        </p:nvSpPr>
        <p:spPr>
          <a:xfrm>
            <a:off x="3594396" y="49286"/>
            <a:ext cx="8307323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2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个人简介</a:t>
            </a: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83702053"/>
              </p:ext>
            </p:extLst>
          </p:nvPr>
        </p:nvGraphicFramePr>
        <p:xfrm>
          <a:off x="1922510" y="918805"/>
          <a:ext cx="9864000" cy="2160000"/>
        </p:xfrm>
        <a:graphic>
          <a:graphicData uri="http://schemas.openxmlformats.org/drawingml/2006/table">
            <a:tbl>
              <a:tblPr/>
              <a:tblGrid>
                <a:gridCol w="1908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2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024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姓      名</a:t>
                      </a:r>
                    </a:p>
                  </a:txBody>
                  <a:tcPr marL="91445" marR="91445" marT="60935" marB="6093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marL="144008" marR="91445" marT="60935" marB="60935" anchor="ctr" horzOverflow="overflow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申报岗位</a:t>
                      </a:r>
                    </a:p>
                  </a:txBody>
                  <a:tcPr marL="180010" marR="91445" marT="60935" marB="60935" anchor="ctr" horzOverflow="overflow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  <a:buNone/>
                      </a:pPr>
                      <a:endParaRPr kumimoji="0" 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marL="180010" marR="91445" marT="60935" marB="60935" anchor="ctr" horzOverflow="overflow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C00000"/>
                      </a:solidFill>
                      <a:prstDash val="soli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国籍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生日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政治面貌</a:t>
                      </a:r>
                    </a:p>
                  </a:txBody>
                  <a:tcPr marL="91445" marR="91445" marT="60935" marB="6093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中国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zh-CN" sz="1600" b="1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1982.0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4/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中共党员</a:t>
                      </a:r>
                    </a:p>
                  </a:txBody>
                  <a:tcPr marL="144008" marR="91445" marT="60935" marB="60935" anchor="ctr" horzOverflow="overflow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zh-SG" sz="16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聘任岗位</a:t>
                      </a: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180010" marR="91445" marT="60935" marB="60935" anchor="ctr" horzOverflow="overflow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  <a:buNone/>
                      </a:pPr>
                      <a:endParaRPr kumimoji="0" lang="zh-CN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marL="180010" marR="91445" marT="60935" marB="60935" anchor="ctr" horzOverflow="overflow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C00000"/>
                      </a:solidFill>
                      <a:prstDash val="soli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  <a:sym typeface="+mn-ea"/>
                        </a:rPr>
                        <a:t>我校一级学科</a:t>
                      </a: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微软雅黑" panose="020B0503020204020204" pitchFamily="34" charset="-122"/>
                        <a:sym typeface="+mn-ea"/>
                      </a:endParaRPr>
                    </a:p>
                  </a:txBody>
                  <a:tcPr marL="91445" marR="91445" marT="60935" marB="6093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微软雅黑" panose="020B0503020204020204" pitchFamily="34" charset="-122"/>
                        <a:sym typeface="+mn-ea"/>
                      </a:endParaRPr>
                    </a:p>
                  </a:txBody>
                  <a:tcPr marL="144008" marR="91445" marT="60935" marB="60935" anchor="ctr" horzOverflow="overflow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微软雅黑" panose="020B0503020204020204" pitchFamily="34" charset="-122"/>
                          <a:sym typeface="+mn-ea"/>
                        </a:rPr>
                        <a:t>原一级学科</a:t>
                      </a:r>
                      <a:endParaRPr kumimoji="0" lang="zh-CN" altLang="en-US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微软雅黑" panose="020B0503020204020204" pitchFamily="34" charset="-122"/>
                        <a:sym typeface="+mn-ea"/>
                      </a:endParaRPr>
                    </a:p>
                  </a:txBody>
                  <a:tcPr marL="180010" marR="91445" marT="60935" marB="60935" anchor="ctr" horzOverflow="overflow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zh-CN" alt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80010" marR="91445" marT="60935" marB="60935" anchor="ctr" horzOverflow="overflow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C00000"/>
                      </a:solidFill>
                      <a:prstDash val="soli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现工作单位</a:t>
                      </a:r>
                    </a:p>
                  </a:txBody>
                  <a:tcPr marL="91445" marR="91445" marT="60935" marB="6093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zh-CN" alt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 marL="144008" marR="91445" marT="60935" marB="60935" anchor="ctr" horzOverflow="overflow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现任职务</a:t>
                      </a:r>
                    </a:p>
                  </a:txBody>
                  <a:tcPr marL="180010" marR="91445" marT="60935" marB="60935" anchor="ctr" horzOverflow="overflow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微软雅黑" panose="020B0503020204020204" pitchFamily="34" charset="-122"/>
                        <a:sym typeface="+mn-ea"/>
                      </a:endParaRPr>
                    </a:p>
                  </a:txBody>
                  <a:tcPr marL="180010" marR="91445" marT="60935" marB="60935" anchor="ctr" horzOverflow="overflow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C00000"/>
                      </a:solidFill>
                      <a:prstDash val="soli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推荐单位</a:t>
                      </a:r>
                    </a:p>
                  </a:txBody>
                  <a:tcPr marL="180010" marR="91445" marT="60935" marB="60935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180010" marR="91445" marT="60935" marB="60935" anchor="ctr" horzOverflow="overflow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家庭情况</a:t>
                      </a:r>
                    </a:p>
                  </a:txBody>
                  <a:tcPr marL="180010" marR="91445" marT="60935" marB="60935" anchor="ctr" horzOverflow="overflow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180010" marR="91445" marT="60935" marB="60935" anchor="ctr" horzOverflow="overflow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C00000"/>
                      </a:solidFill>
                      <a:prstDash val="soli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1292" name="矩形 10"/>
          <p:cNvSpPr/>
          <p:nvPr/>
        </p:nvSpPr>
        <p:spPr>
          <a:xfrm>
            <a:off x="423825" y="3432175"/>
            <a:ext cx="532765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342900" indent="-342900" eaLnBrk="0" hangingPunct="0">
              <a:buClr>
                <a:srgbClr val="C00000"/>
              </a:buClr>
              <a:buFont typeface="Wingdings" panose="05000000000000000000" pitchFamily="2" charset="2"/>
              <a:buChar char="n"/>
            </a:pPr>
            <a:r>
              <a:rPr lang="zh-CN" altLang="en-US" sz="2000" b="1" dirty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学习经历</a:t>
            </a:r>
          </a:p>
        </p:txBody>
      </p:sp>
      <p:sp>
        <p:nvSpPr>
          <p:cNvPr id="11293" name="矩形 10"/>
          <p:cNvSpPr/>
          <p:nvPr/>
        </p:nvSpPr>
        <p:spPr>
          <a:xfrm>
            <a:off x="6221730" y="3430645"/>
            <a:ext cx="558419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342900" indent="-342900" eaLnBrk="0" hangingPunct="0">
              <a:buClr>
                <a:srgbClr val="C00000"/>
              </a:buClr>
              <a:buFont typeface="Wingdings" panose="05000000000000000000" pitchFamily="2" charset="2"/>
              <a:buChar char="n"/>
            </a:pPr>
            <a:r>
              <a:rPr lang="zh-CN" altLang="en-US" sz="2000" b="1" dirty="0">
                <a:solidFill>
                  <a:srgbClr val="1F4E7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工作经历</a:t>
            </a:r>
          </a:p>
        </p:txBody>
      </p:sp>
      <p:sp>
        <p:nvSpPr>
          <p:cNvPr id="10" name="矩形 9"/>
          <p:cNvSpPr/>
          <p:nvPr/>
        </p:nvSpPr>
        <p:spPr>
          <a:xfrm>
            <a:off x="180658" y="987108"/>
            <a:ext cx="1676400" cy="21510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照片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5" name="表格 24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359025" y="3886200"/>
          <a:ext cx="5452400" cy="2061325"/>
        </p:xfrm>
        <a:graphic>
          <a:graphicData uri="http://schemas.openxmlformats.org/drawingml/2006/table">
            <a:tbl>
              <a:tblPr/>
              <a:tblGrid>
                <a:gridCol w="10896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907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起止时间</a:t>
                      </a:r>
                    </a:p>
                  </a:txBody>
                  <a:tcPr marL="91460" marR="91460" marT="60978" marB="60978" anchor="ctr" horzOverflow="overflow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院校、学科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kumimoji="0" lang="zh-CN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专业</a:t>
                      </a:r>
                    </a:p>
                  </a:txBody>
                  <a:tcPr marL="91460" marR="91460" marT="60978" marB="6097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学位</a:t>
                      </a:r>
                    </a:p>
                  </a:txBody>
                  <a:tcPr marL="91460" marR="91460" marT="60978" marB="60978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7000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2010-2017</a:t>
                      </a:r>
                    </a:p>
                  </a:txBody>
                  <a:tcPr marL="91460" marR="91460" marT="60978" marB="60978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  <a:cs typeface="+mn-cs"/>
                        </a:rPr>
                        <a:t>哈工大</a:t>
                      </a:r>
                      <a:r>
                        <a:rPr kumimoji="0" lang="en-US" altLang="zh-CN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kumimoji="0" lang="zh-CN" alt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  <a:cs typeface="+mn-cs"/>
                        </a:rPr>
                        <a:t>管理科学与工程</a:t>
                      </a:r>
                    </a:p>
                  </a:txBody>
                  <a:tcPr marL="144032" marR="91460" marT="60978" marB="60978" anchor="ctr" horzOverflow="overflow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博士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180041" marR="91460" marT="60978" marB="60978" anchor="ctr" horzOverflow="overflow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b="1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2005-2007</a:t>
                      </a:r>
                      <a:endParaRPr kumimoji="0" lang="en-US" altLang="zh-CN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91460" marR="91460" marT="60978" marB="60978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  <a:cs typeface="+mn-cs"/>
                        </a:rPr>
                        <a:t>香港科技大学</a:t>
                      </a:r>
                      <a:r>
                        <a:rPr kumimoji="0" lang="en-US" altLang="zh-CN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kumimoji="0" lang="zh-CN" alt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  <a:cs typeface="+mn-cs"/>
                        </a:rPr>
                        <a:t>机械工程</a:t>
                      </a:r>
                      <a:endParaRPr kumimoji="0" lang="zh-CN" altLang="zh-CN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144032" marR="91460" marT="60978" marB="60978" anchor="ctr" horzOverflow="overflow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硕士</a:t>
                      </a:r>
                    </a:p>
                  </a:txBody>
                  <a:tcPr marL="180041" marR="91460" marT="60978" marB="60978" anchor="ctr" horzOverflow="overflow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2001-2005</a:t>
                      </a:r>
                    </a:p>
                  </a:txBody>
                  <a:tcPr marL="91460" marR="91460" marT="60978" marB="60978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  <a:cs typeface="+mn-cs"/>
                        </a:rPr>
                        <a:t>哈尔滨理工大学</a:t>
                      </a:r>
                      <a:r>
                        <a:rPr kumimoji="0" lang="en-US" altLang="zh-CN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kumimoji="0" lang="zh-CN" alt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  <a:cs typeface="+mn-cs"/>
                        </a:rPr>
                        <a:t>计算机科学与技术</a:t>
                      </a:r>
                    </a:p>
                  </a:txBody>
                  <a:tcPr marL="144032" marR="91460" marT="60978" marB="60978" anchor="ctr" horzOverflow="overflow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学士</a:t>
                      </a:r>
                    </a:p>
                  </a:txBody>
                  <a:tcPr marL="180041" marR="91460" marT="60978" marB="60978" anchor="ctr" horzOverflow="overflow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26" name="表格 25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597867728"/>
              </p:ext>
            </p:extLst>
          </p:nvPr>
        </p:nvGraphicFramePr>
        <p:xfrm>
          <a:off x="6069013" y="3886200"/>
          <a:ext cx="5868000" cy="2062800"/>
        </p:xfrm>
        <a:graphic>
          <a:graphicData uri="http://schemas.openxmlformats.org/drawingml/2006/table">
            <a:tbl>
              <a:tblPr/>
              <a:tblGrid>
                <a:gridCol w="133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0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3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42800"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lang="zh-CN" altLang="en-US" sz="1600" b="1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起止时间</a:t>
                      </a:r>
                    </a:p>
                  </a:txBody>
                  <a:tcPr marL="91441" marR="91441" marT="60970" marB="6097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lang="zh-CN" altLang="en-US" sz="1600" b="1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工作单位</a:t>
                      </a:r>
                    </a:p>
                  </a:txBody>
                  <a:tcPr marL="91441" marR="91441" marT="60970" marB="609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r>
                        <a:rPr lang="zh-CN" altLang="en-US" sz="1600" b="1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职务</a:t>
                      </a:r>
                      <a:r>
                        <a:rPr lang="en-US" altLang="zh-CN" sz="1600" b="1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altLang="en-US" sz="1600" b="1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职称</a:t>
                      </a:r>
                    </a:p>
                  </a:txBody>
                  <a:tcPr marL="91441" marR="91441" marT="60970" marB="609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7000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en-US" altLang="zh-CN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marL="91441" marR="91441" marT="60970" marB="60970" anchor="ctr">
                    <a:lnL>
                      <a:noFill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zh-CN" altLang="en-US" sz="16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144002" marR="91441" marT="60970" marB="6097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zh-CN" altLang="en-US" sz="16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180003" marR="91441" marT="60970" marB="6097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en-US" altLang="zh-CN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marL="91441" marR="91441" marT="60970" marB="60970" anchor="ctr">
                    <a:lnL>
                      <a:noFill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zh-CN" altLang="en-US" sz="16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144002" marR="91441" marT="60970" marB="6097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buNone/>
                      </a:pPr>
                      <a:endParaRPr lang="zh-CN" sz="16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微软雅黑" panose="020B0503020204020204" pitchFamily="34" charset="-122"/>
                      </a:endParaRPr>
                    </a:p>
                  </a:txBody>
                  <a:tcPr marL="180003" marR="91441" marT="60970" marB="6097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0" algn="ctr" eaLnBrk="1" hangingPunct="1">
                        <a:lnSpc>
                          <a:spcPct val="100000"/>
                        </a:lnSpc>
                        <a:buNone/>
                      </a:pPr>
                      <a:endParaRPr lang="zh-CN" altLang="en-US" sz="16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marL="91441" marR="91441" marT="60970" marB="60970" anchor="ctr">
                    <a:lnL>
                      <a:noFill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lnSpc>
                          <a:spcPct val="100000"/>
                        </a:lnSpc>
                        <a:buNone/>
                      </a:pPr>
                      <a:endParaRPr lang="zh-CN" altLang="en-U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</a:endParaRPr>
                    </a:p>
                  </a:txBody>
                  <a:tcPr marL="144002" marR="91441" marT="60970" marB="6097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eaLnBrk="1" hangingPunct="1">
                        <a:lnSpc>
                          <a:spcPct val="100000"/>
                        </a:lnSpc>
                        <a:buNone/>
                      </a:pPr>
                      <a:endParaRPr lang="zh-CN" altLang="en-US" sz="16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 marL="180003" marR="91441" marT="60970" marB="6097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1" name="灯片编号占位符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52FBE4-8489-4B15-8311-E678FA6E7442}" type="slidenum">
              <a:rPr lang="zh-CN" altLang="en-US" smtClean="0"/>
              <a:t>2</a:t>
            </a:fld>
            <a:r>
              <a:rPr lang="zh-CN" altLang="en-US"/>
              <a:t>/</a:t>
            </a:r>
            <a:r>
              <a:rPr lang="en-US" altLang="zh-CN"/>
              <a:t>68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0" y="54761"/>
            <a:ext cx="12192000" cy="6789664"/>
            <a:chOff x="0" y="49286"/>
            <a:chExt cx="12192000" cy="6789664"/>
          </a:xfrm>
        </p:grpSpPr>
        <p:grpSp>
          <p:nvGrpSpPr>
            <p:cNvPr id="9" name="组合 8"/>
            <p:cNvGrpSpPr/>
            <p:nvPr/>
          </p:nvGrpSpPr>
          <p:grpSpPr>
            <a:xfrm>
              <a:off x="0" y="6613077"/>
              <a:ext cx="12192000" cy="225873"/>
              <a:chOff x="0" y="6613077"/>
              <a:chExt cx="12192000" cy="225873"/>
            </a:xfrm>
          </p:grpSpPr>
          <p:grpSp>
            <p:nvGrpSpPr>
              <p:cNvPr id="20" name="组合 19"/>
              <p:cNvGrpSpPr/>
              <p:nvPr/>
            </p:nvGrpSpPr>
            <p:grpSpPr>
              <a:xfrm>
                <a:off x="3627120" y="6613077"/>
                <a:ext cx="8564880" cy="211328"/>
                <a:chOff x="3627120" y="560832"/>
                <a:chExt cx="8564880" cy="211328"/>
              </a:xfrm>
            </p:grpSpPr>
            <p:sp>
              <p:nvSpPr>
                <p:cNvPr id="22" name="矩形 21"/>
                <p:cNvSpPr/>
                <p:nvPr/>
              </p:nvSpPr>
              <p:spPr>
                <a:xfrm>
                  <a:off x="3884677" y="560832"/>
                  <a:ext cx="8307323" cy="211328"/>
                </a:xfrm>
                <a:prstGeom prst="rect">
                  <a:avLst/>
                </a:prstGeom>
                <a:solidFill>
                  <a:srgbClr val="87000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23" name="直角三角形 22"/>
                <p:cNvSpPr/>
                <p:nvPr/>
              </p:nvSpPr>
              <p:spPr>
                <a:xfrm flipH="1">
                  <a:off x="3627120" y="560832"/>
                  <a:ext cx="257557" cy="211328"/>
                </a:xfrm>
                <a:prstGeom prst="rtTriangle">
                  <a:avLst/>
                </a:prstGeom>
                <a:solidFill>
                  <a:srgbClr val="87000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cxnSp>
            <p:nvCxnSpPr>
              <p:cNvPr id="21" name="直接连接符 20"/>
              <p:cNvCxnSpPr/>
              <p:nvPr/>
            </p:nvCxnSpPr>
            <p:spPr>
              <a:xfrm>
                <a:off x="0" y="6838950"/>
                <a:ext cx="12192000" cy="0"/>
              </a:xfrm>
              <a:prstGeom prst="line">
                <a:avLst/>
              </a:prstGeom>
              <a:ln w="38100">
                <a:solidFill>
                  <a:srgbClr val="87000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组合 11"/>
            <p:cNvGrpSpPr/>
            <p:nvPr/>
          </p:nvGrpSpPr>
          <p:grpSpPr>
            <a:xfrm>
              <a:off x="3594396" y="49286"/>
              <a:ext cx="8597604" cy="722874"/>
              <a:chOff x="3594396" y="49286"/>
              <a:chExt cx="8597604" cy="722874"/>
            </a:xfrm>
          </p:grpSpPr>
          <p:grpSp>
            <p:nvGrpSpPr>
              <p:cNvPr id="14" name="组合 13"/>
              <p:cNvGrpSpPr/>
              <p:nvPr/>
            </p:nvGrpSpPr>
            <p:grpSpPr>
              <a:xfrm>
                <a:off x="3627120" y="560832"/>
                <a:ext cx="8564880" cy="211328"/>
                <a:chOff x="3627120" y="560832"/>
                <a:chExt cx="8564880" cy="211328"/>
              </a:xfrm>
            </p:grpSpPr>
            <p:sp>
              <p:nvSpPr>
                <p:cNvPr id="18" name="矩形 17"/>
                <p:cNvSpPr/>
                <p:nvPr/>
              </p:nvSpPr>
              <p:spPr>
                <a:xfrm>
                  <a:off x="3884677" y="560832"/>
                  <a:ext cx="8307323" cy="21132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9" name="直角三角形 18"/>
                <p:cNvSpPr/>
                <p:nvPr/>
              </p:nvSpPr>
              <p:spPr>
                <a:xfrm flipH="1">
                  <a:off x="3627120" y="560832"/>
                  <a:ext cx="257557" cy="211328"/>
                </a:xfrm>
                <a:prstGeom prst="rtTriangl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17" name="文本框 8"/>
              <p:cNvSpPr txBox="1"/>
              <p:nvPr/>
            </p:nvSpPr>
            <p:spPr>
              <a:xfrm>
                <a:off x="3594396" y="49286"/>
                <a:ext cx="8307323" cy="4914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en-US" sz="26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主要学术业绩/标志性学术成果</a:t>
                </a:r>
                <a:endParaRPr lang="zh-CN" altLang="en-US" sz="2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endParaRPr>
              </a:p>
            </p:txBody>
          </p:sp>
        </p:grpSp>
      </p:grpSp>
      <p:graphicFrame>
        <p:nvGraphicFramePr>
          <p:cNvPr id="3" name="表格 2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27046548"/>
              </p:ext>
            </p:extLst>
          </p:nvPr>
        </p:nvGraphicFramePr>
        <p:xfrm>
          <a:off x="551815" y="965341"/>
          <a:ext cx="11088370" cy="5483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6481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研究方向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 fontAlgn="auto">
                        <a:lnSpc>
                          <a:spcPts val="2500"/>
                        </a:lnSpc>
                        <a:buNone/>
                      </a:pPr>
                      <a:endParaRPr lang="zh-CN" altLang="en-US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rgbClr val="C00000"/>
                      </a:solidFill>
                      <a:prstDash val="solid"/>
                    </a:lnR>
                    <a:lnT w="127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C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600" b="1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论文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 fontAlgn="auto">
                        <a:lnSpc>
                          <a:spcPts val="2500"/>
                        </a:lnSpc>
                        <a:buNone/>
                      </a:pPr>
                      <a:endParaRPr lang="en-US" altLang="zh-CN" sz="1600" b="1" kern="120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rgbClr val="C00000"/>
                      </a:solidFill>
                      <a:prstDash val="solid"/>
                    </a:lnR>
                    <a:lnT w="127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C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600" b="1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项目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 fontAlgn="auto">
                        <a:lnSpc>
                          <a:spcPts val="2500"/>
                        </a:lnSpc>
                        <a:buNone/>
                      </a:pPr>
                      <a:endParaRPr lang="zh-CN" altLang="en-US" sz="1000" b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107950"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rgbClr val="C00000"/>
                      </a:solidFill>
                      <a:prstDash val="solid"/>
                    </a:lnR>
                    <a:lnT w="127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C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600" b="1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获奖</a:t>
                      </a:r>
                      <a:r>
                        <a:rPr lang="en-US" altLang="zh-CN" sz="1600" b="1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altLang="en-US" sz="1600" b="1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荣誉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 fontAlgn="auto">
                        <a:lnSpc>
                          <a:spcPts val="2500"/>
                        </a:lnSpc>
                        <a:buNone/>
                      </a:pPr>
                      <a:endParaRPr lang="zh-CN" sz="1600" b="1" kern="120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rgbClr val="C00000"/>
                      </a:solidFill>
                      <a:prstDash val="solid"/>
                    </a:lnR>
                    <a:lnT w="127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C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600" b="1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微软雅黑" panose="020B0503020204020204" pitchFamily="34" charset="-122"/>
                        </a:rPr>
                        <a:t>代表性成果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 fontAlgn="auto">
                        <a:lnSpc>
                          <a:spcPts val="2500"/>
                        </a:lnSpc>
                        <a:buClrTx/>
                        <a:buSzTx/>
                        <a:buFontTx/>
                        <a:buNone/>
                      </a:pPr>
                      <a:endParaRPr lang="zh-CN" altLang="en-US" sz="1600" b="1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rgbClr val="C00000"/>
                      </a:solidFill>
                      <a:prstDash val="solid"/>
                    </a:lnR>
                    <a:lnT w="127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C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600" b="1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微软雅黑" panose="020B0503020204020204" pitchFamily="34" charset="-122"/>
                          <a:sym typeface="+mn-ea"/>
                        </a:rPr>
                        <a:t>拟开展工作</a:t>
                      </a:r>
                      <a:endParaRPr lang="zh-CN" altLang="en-US" sz="1600" b="1">
                        <a:solidFill>
                          <a:schemeClr val="bg1"/>
                        </a:solidFill>
                        <a:latin typeface="Arial Narrow" panose="020B0606020202030204" pitchFamily="34" charset="0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just" fontAlgn="auto">
                        <a:lnSpc>
                          <a:spcPts val="2500"/>
                        </a:lnSpc>
                        <a:buNone/>
                      </a:pPr>
                      <a:r>
                        <a:rPr lang="zh-CN" alt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加入</a:t>
                      </a:r>
                      <a:r>
                        <a:rPr lang="en-US" altLang="zh-CN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xx</a:t>
                      </a:r>
                      <a:r>
                        <a:rPr lang="zh-CN" alt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老师团队，从事</a:t>
                      </a:r>
                      <a:r>
                        <a:rPr lang="en-US" altLang="zh-CN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xx</a:t>
                      </a:r>
                      <a:r>
                        <a:rPr lang="zh-CN" alt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学研究，</a:t>
                      </a:r>
                      <a:r>
                        <a:rPr lang="en-US" altLang="zh-CN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xxx</a:t>
                      </a:r>
                      <a:endParaRPr lang="zh-CN" alt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rgbClr val="C00000"/>
                      </a:solidFill>
                      <a:prstDash val="solid"/>
                    </a:lnR>
                    <a:lnT w="127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C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3608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600" b="1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微软雅黑" panose="020B0503020204020204" pitchFamily="34" charset="-122"/>
                          <a:sym typeface="+mn-ea"/>
                        </a:rPr>
                        <a:t>聘期目标</a:t>
                      </a: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marR="0" lvl="0" indent="0" algn="just" defTabSz="914400" rtl="0" fontAlgn="auto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两年</a:t>
                      </a:r>
                      <a:r>
                        <a:rPr lang="zh-CN" altLang="en-US" sz="16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：例如：</a:t>
                      </a:r>
                      <a:r>
                        <a:rPr lang="zh-CN" altLang="en-US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以</a:t>
                      </a:r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哈工大为第一完成单位，</a:t>
                      </a:r>
                      <a:r>
                        <a:rPr lang="zh-CN" altLang="en-US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在</a:t>
                      </a:r>
                      <a:r>
                        <a:rPr lang="en-US" altLang="zh-CN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xx</a:t>
                      </a:r>
                      <a:r>
                        <a:rPr lang="zh-CN" altLang="en-US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等期刊发表</a:t>
                      </a:r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一作</a:t>
                      </a:r>
                      <a:r>
                        <a:rPr lang="en-US" altLang="zh-CN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/</a:t>
                      </a:r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通讯论文不少于</a:t>
                      </a:r>
                      <a:r>
                        <a:rPr lang="en-US" altLang="zh-CN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2</a:t>
                      </a:r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篇；</a:t>
                      </a:r>
                      <a:r>
                        <a:rPr lang="zh-CN" altLang="en-US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主持</a:t>
                      </a:r>
                      <a:r>
                        <a:rPr lang="en-US" altLang="zh-CN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xx</a:t>
                      </a:r>
                      <a:r>
                        <a:rPr lang="zh-CN" altLang="en-US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等</a:t>
                      </a:r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国家级</a:t>
                      </a:r>
                      <a:r>
                        <a:rPr lang="zh-CN" altLang="en-US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项目</a:t>
                      </a:r>
                      <a:r>
                        <a:rPr lang="en-US" altLang="zh-CN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xx</a:t>
                      </a:r>
                      <a:r>
                        <a:rPr lang="zh-CN" altLang="en-US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项</a:t>
                      </a:r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；</a:t>
                      </a:r>
                      <a:r>
                        <a:rPr lang="zh-CN" altLang="en-US" sz="16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到账经费不</a:t>
                      </a:r>
                      <a:r>
                        <a:rPr lang="zh-CN" altLang="en-US" sz="16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少于</a:t>
                      </a:r>
                      <a:r>
                        <a:rPr lang="en-US" altLang="zh-CN" sz="16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xx</a:t>
                      </a:r>
                      <a:r>
                        <a:rPr lang="zh-CN" altLang="en-US" sz="16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万</a:t>
                      </a:r>
                      <a:r>
                        <a:rPr lang="zh-CN" altLang="en-US" sz="16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元</a:t>
                      </a:r>
                      <a:endParaRPr lang="en-US" altLang="zh-CN" sz="1600" b="1" dirty="0" smtClean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b="1" dirty="0" smtClean="0">
                          <a:solidFill>
                            <a:srgbClr val="C00000"/>
                          </a:solidFill>
                          <a:highlight>
                            <a:srgbClr val="000000">
                              <a:alpha val="0"/>
                            </a:srgbClr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四年：</a:t>
                      </a:r>
                      <a:r>
                        <a:rPr lang="en-US" altLang="zh-CN" sz="1600" b="1" dirty="0" smtClean="0">
                          <a:solidFill>
                            <a:srgbClr val="C00000"/>
                          </a:solidFill>
                          <a:highlight>
                            <a:srgbClr val="000000">
                              <a:alpha val="0"/>
                            </a:srgbClr>
                          </a:highlight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……</a:t>
                      </a:r>
                      <a:endParaRPr lang="zh-CN" altLang="en-US" sz="1600" b="1" dirty="0">
                        <a:solidFill>
                          <a:srgbClr val="C00000"/>
                        </a:solidFill>
                        <a:highlight>
                          <a:srgbClr val="000000">
                            <a:alpha val="0"/>
                          </a:srgbClr>
                        </a:highlight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R="0" lvl="0" indent="0" algn="just" defTabSz="914400" rtl="0" fontAlgn="auto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六年：</a:t>
                      </a:r>
                      <a:r>
                        <a:rPr lang="en-US" altLang="zh-CN" sz="16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……</a:t>
                      </a:r>
                      <a:endParaRPr lang="zh-CN" altLang="en-US" sz="1000" b="1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rgbClr val="C00000"/>
                      </a:solidFill>
                      <a:prstDash val="solid"/>
                    </a:lnR>
                    <a:lnT w="12700">
                      <a:solidFill>
                        <a:srgbClr val="C00000"/>
                      </a:solidFill>
                      <a:prstDash val="soli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8228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600" b="1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微软雅黑" panose="020B0503020204020204" pitchFamily="34" charset="-122"/>
                          <a:sym typeface="+mn-ea"/>
                        </a:rPr>
                        <a:t>近</a:t>
                      </a:r>
                      <a:r>
                        <a:rPr lang="en-US" altLang="zh-CN" sz="1600" b="1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微软雅黑" panose="020B0503020204020204" pitchFamily="34" charset="-122"/>
                          <a:sym typeface="+mn-ea"/>
                        </a:rPr>
                        <a:t>3</a:t>
                      </a:r>
                      <a:r>
                        <a:rPr lang="zh-CN" altLang="en-US" sz="1600" b="1" dirty="0" smtClean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ea typeface="微软雅黑" panose="020B0503020204020204" pitchFamily="34" charset="-122"/>
                          <a:sym typeface="+mn-ea"/>
                        </a:rPr>
                        <a:t>年团队引进人员情况</a:t>
                      </a:r>
                      <a:endParaRPr lang="zh-CN" altLang="en-US" sz="1600" b="1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  <a:ea typeface="微软雅黑" panose="020B0503020204020204" pitchFamily="34" charset="-122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bg1"/>
                      </a:solidFill>
                      <a:prstDash val="soli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rgbClr val="87000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引进</a:t>
                      </a:r>
                      <a:r>
                        <a:rPr lang="en-US" altLang="zh-CN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xx</a:t>
                      </a:r>
                      <a:r>
                        <a:rPr lang="zh-CN" alt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人，张三（已晋升到副教授），李四（博士后助理研究员），王五（春雁英才计划，未毕业）。。。</a:t>
                      </a:r>
                      <a:endParaRPr lang="zh-CN" alt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C00000"/>
                      </a:solidFill>
                      <a:prstDash val="solid"/>
                    </a:lnR>
                    <a:lnT w="127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C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52FBE4-8489-4B15-8311-E678FA6E7442}" type="slidenum">
              <a:rPr lang="zh-CN" altLang="en-US" smtClean="0"/>
              <a:t>3</a:t>
            </a:fld>
            <a:r>
              <a:rPr lang="zh-CN" altLang="en-US"/>
              <a:t>/</a:t>
            </a:r>
            <a:r>
              <a:rPr lang="en-US" altLang="zh-CN"/>
              <a:t>68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_CONTENTSID" val="257"/>
  <p:tag name="MH_SECTIONID" val="2173,2174,"/>
  <p:tag name="KSO_WPP_MARK_KEY" val="70e17149-7b63-4a13-9197-02b0f1afe839"/>
  <p:tag name="COMMONDATA" val="eyJoZGlkIjoiZmRmNGQ4M2YyNTlhMDRiMDc3ZmMzZjY1MjkwMDJiMzg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ee743e5f-d506-4fd8-97f2-18015bb390c0}"/>
  <p:tag name="TABLE_ENDDRAG_ORIGIN_RECT" val="952*296"/>
  <p:tag name="TABLE_ENDDRAG_RECT" val="50*141*952*2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700bcb43-1cfc-41b0-b9c4-7aef9f078443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a6fdb0fd-7bda-4674-a029-a56b97172657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7fb69fd2-6aa3-4496-b97f-dce5dfac33f5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54a2d99f-54f7-4abe-983c-0b7805b9de9e}"/>
  <p:tag name="TABLE_ENDDRAG_ORIGIN_RECT" val="873*423"/>
  <p:tag name="TABLE_ENDDRAG_RECT" val="50*69*873*423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285</Words>
  <Application>Microsoft Office PowerPoint</Application>
  <PresentationFormat>宽屏</PresentationFormat>
  <Paragraphs>60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等线</vt:lpstr>
      <vt:lpstr>等线 Light</vt:lpstr>
      <vt:lpstr>宋体</vt:lpstr>
      <vt:lpstr>微软雅黑</vt:lpstr>
      <vt:lpstr>Arial</vt:lpstr>
      <vt:lpstr>Arial Narrow</vt:lpstr>
      <vt:lpstr>Times New Roman</vt:lpstr>
      <vt:lpstr>Wingdings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xianyang</dc:creator>
  <cp:lastModifiedBy>Microsoft 帐户</cp:lastModifiedBy>
  <cp:revision>3796</cp:revision>
  <dcterms:created xsi:type="dcterms:W3CDTF">2021-11-08T02:20:00Z</dcterms:created>
  <dcterms:modified xsi:type="dcterms:W3CDTF">2026-05-28T04:37:18Z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7AF46995B66A45D8ABC40325C8B9BC91_13</vt:lpwstr>
  </property>
</Properties>
</file>