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28803600" cy="43205400"/>
  <p:notesSz cx="6858000" cy="9144000"/>
  <p:defaultTextStyle>
    <a:defPPr>
      <a:defRPr lang="zh-CN"/>
    </a:defPPr>
    <a:lvl1pPr marL="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1pPr>
    <a:lvl2pPr marL="20574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2pPr>
    <a:lvl3pPr marL="41148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3pPr>
    <a:lvl4pPr marL="61722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4pPr>
    <a:lvl5pPr marL="82296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5pPr>
    <a:lvl6pPr marL="102870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6pPr>
    <a:lvl7pPr marL="123444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7pPr>
    <a:lvl8pPr marL="144018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8pPr>
    <a:lvl9pPr marL="164592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05F2C04-C923-438B-8C0F-E0CD2BADF298}">
      <wppc:fontMiss xmlns:wppc="http://www.wps.cn/officeDocument/PresentationCustomData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-960" y="-78"/>
      </p:cViewPr>
      <p:guideLst>
        <p:guide orient="horz" pos="13608"/>
        <p:guide pos="907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160270" y="13421680"/>
            <a:ext cx="24483060" cy="9261158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320540" y="24483060"/>
            <a:ext cx="20162520" cy="110413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14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172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22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287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34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401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459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E0836-F1CD-46AF-A26C-B3DC5CD1CF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A1DF-8C5E-45FF-BBD8-215C299267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E0836-F1CD-46AF-A26C-B3DC5CD1CF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A1DF-8C5E-45FF-BBD8-215C299267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20882610" y="1730222"/>
            <a:ext cx="6480810" cy="3686460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440180" y="1730222"/>
            <a:ext cx="18962370" cy="3686460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E0836-F1CD-46AF-A26C-B3DC5CD1CF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A1DF-8C5E-45FF-BBD8-215C299267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E0836-F1CD-46AF-A26C-B3DC5CD1CF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A1DF-8C5E-45FF-BBD8-215C299267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75286" y="27763473"/>
            <a:ext cx="24483060" cy="8581073"/>
          </a:xfrm>
        </p:spPr>
        <p:txBody>
          <a:bodyPr anchor="t"/>
          <a:lstStyle>
            <a:lvl1pPr algn="l">
              <a:defRPr sz="18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275286" y="18312295"/>
            <a:ext cx="24483060" cy="9451178"/>
          </a:xfrm>
        </p:spPr>
        <p:txBody>
          <a:bodyPr anchor="b"/>
          <a:lstStyle>
            <a:lvl1pPr marL="0" indent="0">
              <a:buNone/>
              <a:defRPr sz="9000">
                <a:solidFill>
                  <a:schemeClr val="tx1">
                    <a:tint val="75000"/>
                  </a:schemeClr>
                </a:solidFill>
              </a:defRPr>
            </a:lvl1pPr>
            <a:lvl2pPr marL="2057400" indent="0">
              <a:buNone/>
              <a:defRPr sz="8100">
                <a:solidFill>
                  <a:schemeClr val="tx1">
                    <a:tint val="75000"/>
                  </a:schemeClr>
                </a:solidFill>
              </a:defRPr>
            </a:lvl2pPr>
            <a:lvl3pPr marL="411480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3pPr>
            <a:lvl4pPr marL="61722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4pPr>
            <a:lvl5pPr marL="82296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5pPr>
            <a:lvl6pPr marL="102870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6pPr>
            <a:lvl7pPr marL="123444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7pPr>
            <a:lvl8pPr marL="144018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8pPr>
            <a:lvl9pPr marL="164592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E0836-F1CD-46AF-A26C-B3DC5CD1CF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A1DF-8C5E-45FF-BBD8-215C299267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440180" y="10081263"/>
            <a:ext cx="12721590" cy="28513567"/>
          </a:xfrm>
        </p:spPr>
        <p:txBody>
          <a:bodyPr/>
          <a:lstStyle>
            <a:lvl1pPr>
              <a:defRPr sz="12600"/>
            </a:lvl1pPr>
            <a:lvl2pPr>
              <a:defRPr sz="10800"/>
            </a:lvl2pPr>
            <a:lvl3pPr>
              <a:defRPr sz="90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641830" y="10081263"/>
            <a:ext cx="12721590" cy="28513567"/>
          </a:xfrm>
        </p:spPr>
        <p:txBody>
          <a:bodyPr/>
          <a:lstStyle>
            <a:lvl1pPr>
              <a:defRPr sz="12600"/>
            </a:lvl1pPr>
            <a:lvl2pPr>
              <a:defRPr sz="10800"/>
            </a:lvl2pPr>
            <a:lvl3pPr>
              <a:defRPr sz="90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E0836-F1CD-46AF-A26C-B3DC5CD1CF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A1DF-8C5E-45FF-BBD8-215C299267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40180" y="9671212"/>
            <a:ext cx="12726592" cy="4030501"/>
          </a:xfrm>
        </p:spPr>
        <p:txBody>
          <a:bodyPr anchor="b"/>
          <a:lstStyle>
            <a:lvl1pPr marL="0" indent="0">
              <a:buNone/>
              <a:defRPr sz="10800" b="1"/>
            </a:lvl1pPr>
            <a:lvl2pPr marL="2057400" indent="0">
              <a:buNone/>
              <a:defRPr sz="9000" b="1"/>
            </a:lvl2pPr>
            <a:lvl3pPr marL="4114800" indent="0">
              <a:buNone/>
              <a:defRPr sz="8100" b="1"/>
            </a:lvl3pPr>
            <a:lvl4pPr marL="6172200" indent="0">
              <a:buNone/>
              <a:defRPr sz="7200" b="1"/>
            </a:lvl4pPr>
            <a:lvl5pPr marL="8229600" indent="0">
              <a:buNone/>
              <a:defRPr sz="7200" b="1"/>
            </a:lvl5pPr>
            <a:lvl6pPr marL="10287000" indent="0">
              <a:buNone/>
              <a:defRPr sz="7200" b="1"/>
            </a:lvl6pPr>
            <a:lvl7pPr marL="12344400" indent="0">
              <a:buNone/>
              <a:defRPr sz="7200" b="1"/>
            </a:lvl7pPr>
            <a:lvl8pPr marL="14401800" indent="0">
              <a:buNone/>
              <a:defRPr sz="7200" b="1"/>
            </a:lvl8pPr>
            <a:lvl9pPr marL="16459200" indent="0">
              <a:buNone/>
              <a:defRPr sz="7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40180" y="13701713"/>
            <a:ext cx="12726592" cy="24893114"/>
          </a:xfrm>
        </p:spPr>
        <p:txBody>
          <a:bodyPr/>
          <a:lstStyle>
            <a:lvl1pPr>
              <a:defRPr sz="10800"/>
            </a:lvl1pPr>
            <a:lvl2pPr>
              <a:defRPr sz="9000"/>
            </a:lvl2pPr>
            <a:lvl3pPr>
              <a:defRPr sz="81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14631830" y="9671212"/>
            <a:ext cx="12731591" cy="4030501"/>
          </a:xfrm>
        </p:spPr>
        <p:txBody>
          <a:bodyPr anchor="b"/>
          <a:lstStyle>
            <a:lvl1pPr marL="0" indent="0">
              <a:buNone/>
              <a:defRPr sz="10800" b="1"/>
            </a:lvl1pPr>
            <a:lvl2pPr marL="2057400" indent="0">
              <a:buNone/>
              <a:defRPr sz="9000" b="1"/>
            </a:lvl2pPr>
            <a:lvl3pPr marL="4114800" indent="0">
              <a:buNone/>
              <a:defRPr sz="8100" b="1"/>
            </a:lvl3pPr>
            <a:lvl4pPr marL="6172200" indent="0">
              <a:buNone/>
              <a:defRPr sz="7200" b="1"/>
            </a:lvl4pPr>
            <a:lvl5pPr marL="8229600" indent="0">
              <a:buNone/>
              <a:defRPr sz="7200" b="1"/>
            </a:lvl5pPr>
            <a:lvl6pPr marL="10287000" indent="0">
              <a:buNone/>
              <a:defRPr sz="7200" b="1"/>
            </a:lvl6pPr>
            <a:lvl7pPr marL="12344400" indent="0">
              <a:buNone/>
              <a:defRPr sz="7200" b="1"/>
            </a:lvl7pPr>
            <a:lvl8pPr marL="14401800" indent="0">
              <a:buNone/>
              <a:defRPr sz="7200" b="1"/>
            </a:lvl8pPr>
            <a:lvl9pPr marL="16459200" indent="0">
              <a:buNone/>
              <a:defRPr sz="7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14631830" y="13701713"/>
            <a:ext cx="12731591" cy="24893114"/>
          </a:xfrm>
        </p:spPr>
        <p:txBody>
          <a:bodyPr/>
          <a:lstStyle>
            <a:lvl1pPr>
              <a:defRPr sz="10800"/>
            </a:lvl1pPr>
            <a:lvl2pPr>
              <a:defRPr sz="9000"/>
            </a:lvl2pPr>
            <a:lvl3pPr>
              <a:defRPr sz="81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E0836-F1CD-46AF-A26C-B3DC5CD1CF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A1DF-8C5E-45FF-BBD8-215C299267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E0836-F1CD-46AF-A26C-B3DC5CD1CF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A1DF-8C5E-45FF-BBD8-215C299267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E0836-F1CD-46AF-A26C-B3DC5CD1CF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A1DF-8C5E-45FF-BBD8-215C299267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40182" y="1720215"/>
            <a:ext cx="9476186" cy="7320915"/>
          </a:xfrm>
        </p:spPr>
        <p:txBody>
          <a:bodyPr anchor="b"/>
          <a:lstStyle>
            <a:lvl1pPr algn="l">
              <a:defRPr sz="9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261407" y="1720218"/>
            <a:ext cx="16102013" cy="36874612"/>
          </a:xfrm>
        </p:spPr>
        <p:txBody>
          <a:bodyPr/>
          <a:lstStyle>
            <a:lvl1pPr>
              <a:defRPr sz="14400"/>
            </a:lvl1pPr>
            <a:lvl2pPr>
              <a:defRPr sz="12600"/>
            </a:lvl2pPr>
            <a:lvl3pPr>
              <a:defRPr sz="10800"/>
            </a:lvl3pPr>
            <a:lvl4pPr>
              <a:defRPr sz="9000"/>
            </a:lvl4pPr>
            <a:lvl5pPr>
              <a:defRPr sz="9000"/>
            </a:lvl5pPr>
            <a:lvl6pPr>
              <a:defRPr sz="9000"/>
            </a:lvl6pPr>
            <a:lvl7pPr>
              <a:defRPr sz="9000"/>
            </a:lvl7pPr>
            <a:lvl8pPr>
              <a:defRPr sz="9000"/>
            </a:lvl8pPr>
            <a:lvl9pPr>
              <a:defRPr sz="9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440182" y="9041133"/>
            <a:ext cx="9476186" cy="29553697"/>
          </a:xfrm>
        </p:spPr>
        <p:txBody>
          <a:bodyPr/>
          <a:lstStyle>
            <a:lvl1pPr marL="0" indent="0">
              <a:buNone/>
              <a:defRPr sz="6300"/>
            </a:lvl1pPr>
            <a:lvl2pPr marL="2057400" indent="0">
              <a:buNone/>
              <a:defRPr sz="5400"/>
            </a:lvl2pPr>
            <a:lvl3pPr marL="4114800" indent="0">
              <a:buNone/>
              <a:defRPr sz="4500"/>
            </a:lvl3pPr>
            <a:lvl4pPr marL="6172200" indent="0">
              <a:buNone/>
              <a:defRPr sz="4100"/>
            </a:lvl4pPr>
            <a:lvl5pPr marL="8229600" indent="0">
              <a:buNone/>
              <a:defRPr sz="4100"/>
            </a:lvl5pPr>
            <a:lvl6pPr marL="10287000" indent="0">
              <a:buNone/>
              <a:defRPr sz="4100"/>
            </a:lvl6pPr>
            <a:lvl7pPr marL="12344400" indent="0">
              <a:buNone/>
              <a:defRPr sz="4100"/>
            </a:lvl7pPr>
            <a:lvl8pPr marL="14401800" indent="0">
              <a:buNone/>
              <a:defRPr sz="4100"/>
            </a:lvl8pPr>
            <a:lvl9pPr marL="16459200" indent="0">
              <a:buNone/>
              <a:defRPr sz="4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E0836-F1CD-46AF-A26C-B3DC5CD1CF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A1DF-8C5E-45FF-BBD8-215C299267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645707" y="30243780"/>
            <a:ext cx="17282160" cy="3570449"/>
          </a:xfrm>
        </p:spPr>
        <p:txBody>
          <a:bodyPr anchor="b"/>
          <a:lstStyle>
            <a:lvl1pPr algn="l">
              <a:defRPr sz="9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645707" y="3860483"/>
            <a:ext cx="17282160" cy="25923240"/>
          </a:xfrm>
        </p:spPr>
        <p:txBody>
          <a:bodyPr/>
          <a:lstStyle>
            <a:lvl1pPr marL="0" indent="0">
              <a:buNone/>
              <a:defRPr sz="14400"/>
            </a:lvl1pPr>
            <a:lvl2pPr marL="2057400" indent="0">
              <a:buNone/>
              <a:defRPr sz="12600"/>
            </a:lvl2pPr>
            <a:lvl3pPr marL="4114800" indent="0">
              <a:buNone/>
              <a:defRPr sz="10800"/>
            </a:lvl3pPr>
            <a:lvl4pPr marL="6172200" indent="0">
              <a:buNone/>
              <a:defRPr sz="9000"/>
            </a:lvl4pPr>
            <a:lvl5pPr marL="8229600" indent="0">
              <a:buNone/>
              <a:defRPr sz="9000"/>
            </a:lvl5pPr>
            <a:lvl6pPr marL="10287000" indent="0">
              <a:buNone/>
              <a:defRPr sz="9000"/>
            </a:lvl6pPr>
            <a:lvl7pPr marL="12344400" indent="0">
              <a:buNone/>
              <a:defRPr sz="9000"/>
            </a:lvl7pPr>
            <a:lvl8pPr marL="14401800" indent="0">
              <a:buNone/>
              <a:defRPr sz="9000"/>
            </a:lvl8pPr>
            <a:lvl9pPr marL="16459200" indent="0">
              <a:buNone/>
              <a:defRPr sz="9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645707" y="33814229"/>
            <a:ext cx="17282160" cy="5070631"/>
          </a:xfrm>
        </p:spPr>
        <p:txBody>
          <a:bodyPr/>
          <a:lstStyle>
            <a:lvl1pPr marL="0" indent="0">
              <a:buNone/>
              <a:defRPr sz="6300"/>
            </a:lvl1pPr>
            <a:lvl2pPr marL="2057400" indent="0">
              <a:buNone/>
              <a:defRPr sz="5400"/>
            </a:lvl2pPr>
            <a:lvl3pPr marL="4114800" indent="0">
              <a:buNone/>
              <a:defRPr sz="4500"/>
            </a:lvl3pPr>
            <a:lvl4pPr marL="6172200" indent="0">
              <a:buNone/>
              <a:defRPr sz="4100"/>
            </a:lvl4pPr>
            <a:lvl5pPr marL="8229600" indent="0">
              <a:buNone/>
              <a:defRPr sz="4100"/>
            </a:lvl5pPr>
            <a:lvl6pPr marL="10287000" indent="0">
              <a:buNone/>
              <a:defRPr sz="4100"/>
            </a:lvl6pPr>
            <a:lvl7pPr marL="12344400" indent="0">
              <a:buNone/>
              <a:defRPr sz="4100"/>
            </a:lvl7pPr>
            <a:lvl8pPr marL="14401800" indent="0">
              <a:buNone/>
              <a:defRPr sz="4100"/>
            </a:lvl8pPr>
            <a:lvl9pPr marL="16459200" indent="0">
              <a:buNone/>
              <a:defRPr sz="4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E0836-F1CD-46AF-A26C-B3DC5CD1CF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A1DF-8C5E-45FF-BBD8-215C299267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440180" y="1730219"/>
            <a:ext cx="25923240" cy="7200900"/>
          </a:xfrm>
          <a:prstGeom prst="rect">
            <a:avLst/>
          </a:prstGeom>
        </p:spPr>
        <p:txBody>
          <a:bodyPr vert="horz" lIns="411480" tIns="205740" rIns="411480" bIns="20574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40180" y="10081263"/>
            <a:ext cx="25923240" cy="28513567"/>
          </a:xfrm>
          <a:prstGeom prst="rect">
            <a:avLst/>
          </a:prstGeom>
        </p:spPr>
        <p:txBody>
          <a:bodyPr vert="horz" lIns="411480" tIns="205740" rIns="411480" bIns="20574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440180" y="40045008"/>
            <a:ext cx="6720840" cy="2300288"/>
          </a:xfrm>
          <a:prstGeom prst="rect">
            <a:avLst/>
          </a:prstGeom>
        </p:spPr>
        <p:txBody>
          <a:bodyPr vert="horz" lIns="411480" tIns="205740" rIns="411480" bIns="205740" rtlCol="0" anchor="ctr"/>
          <a:lstStyle>
            <a:lvl1pPr algn="l">
              <a:defRPr sz="5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E0836-F1CD-46AF-A26C-B3DC5CD1CF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9841230" y="40045008"/>
            <a:ext cx="9121140" cy="2300288"/>
          </a:xfrm>
          <a:prstGeom prst="rect">
            <a:avLst/>
          </a:prstGeom>
        </p:spPr>
        <p:txBody>
          <a:bodyPr vert="horz" lIns="411480" tIns="205740" rIns="411480" bIns="205740" rtlCol="0" anchor="ctr"/>
          <a:lstStyle>
            <a:lvl1pPr algn="ctr">
              <a:defRPr sz="5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20642580" y="40045008"/>
            <a:ext cx="6720840" cy="2300288"/>
          </a:xfrm>
          <a:prstGeom prst="rect">
            <a:avLst/>
          </a:prstGeom>
        </p:spPr>
        <p:txBody>
          <a:bodyPr vert="horz" lIns="411480" tIns="205740" rIns="411480" bIns="205740" rtlCol="0" anchor="ctr"/>
          <a:lstStyle>
            <a:lvl1pPr algn="r">
              <a:defRPr sz="5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BA1DF-8C5E-45FF-BBD8-215C299267E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14800" rtl="0" eaLnBrk="1" latinLnBrk="0" hangingPunct="1">
        <a:spcBef>
          <a:spcPct val="0"/>
        </a:spcBef>
        <a:buNone/>
        <a:defRPr sz="19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43050" indent="-1543050" algn="l" defTabSz="4114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4400" kern="1200">
          <a:solidFill>
            <a:schemeClr val="tx1"/>
          </a:solidFill>
          <a:latin typeface="+mn-lt"/>
          <a:ea typeface="+mn-ea"/>
          <a:cs typeface="+mn-cs"/>
        </a:defRPr>
      </a:lvl1pPr>
      <a:lvl2pPr marL="3343275" indent="-1285875" algn="l" defTabSz="4114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6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0" indent="-1028700" algn="l" defTabSz="4114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08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0" indent="-1028700" algn="l" defTabSz="4114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4pPr>
      <a:lvl5pPr marL="9258300" indent="-1028700" algn="l" defTabSz="4114800" rtl="0" eaLnBrk="1" latinLnBrk="0" hangingPunct="1">
        <a:spcBef>
          <a:spcPct val="20000"/>
        </a:spcBef>
        <a:buFont typeface="Arial" panose="020B0604020202020204" pitchFamily="34" charset="0"/>
        <a:buChar char="»"/>
        <a:defRPr sz="9000" kern="1200">
          <a:solidFill>
            <a:schemeClr val="tx1"/>
          </a:solidFill>
          <a:latin typeface="+mn-lt"/>
          <a:ea typeface="+mn-ea"/>
          <a:cs typeface="+mn-cs"/>
        </a:defRPr>
      </a:lvl5pPr>
      <a:lvl6pPr marL="11315700" indent="-1028700" algn="l" defTabSz="4114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6pPr>
      <a:lvl7pPr marL="13373100" indent="-1028700" algn="l" defTabSz="4114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7pPr>
      <a:lvl8pPr marL="15430500" indent="-1028700" algn="l" defTabSz="4114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0" indent="-1028700" algn="l" defTabSz="4114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3pPr>
      <a:lvl4pPr marL="61722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5pPr>
      <a:lvl6pPr marL="102870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6pPr>
      <a:lvl7pPr marL="123444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8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8pPr>
      <a:lvl9pPr marL="164592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8.png"/><Relationship Id="rId7" Type="http://schemas.openxmlformats.org/officeDocument/2006/relationships/image" Target="../media/image7.jpeg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山东省光学工程学会图标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900018" y="814242"/>
            <a:ext cx="3786214" cy="3786214"/>
          </a:xfrm>
          <a:prstGeom prst="rect">
            <a:avLst/>
          </a:prstGeom>
        </p:spPr>
      </p:pic>
      <p:sp>
        <p:nvSpPr>
          <p:cNvPr id="5" name="文本框 5"/>
          <p:cNvSpPr txBox="1">
            <a:spLocks noChangeArrowheads="1"/>
          </p:cNvSpPr>
          <p:nvPr/>
        </p:nvSpPr>
        <p:spPr bwMode="auto">
          <a:xfrm>
            <a:off x="5114860" y="957118"/>
            <a:ext cx="11858708" cy="3322955"/>
          </a:xfrm>
          <a:prstGeom prst="rect">
            <a:avLst/>
          </a:prstGeom>
          <a:solidFill>
            <a:srgbClr val="C4E2E6"/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7000" b="1" dirty="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山东省</a:t>
            </a:r>
            <a:r>
              <a:rPr lang="zh-CN" altLang="en-US" sz="7000" b="1" dirty="0" smtClean="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第十二</a:t>
            </a:r>
            <a:r>
              <a:rPr lang="zh-CN" altLang="en-US" sz="7000" b="1" dirty="0" smtClean="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届</a:t>
            </a:r>
            <a:r>
              <a:rPr lang="zh-CN" altLang="en-US" sz="7000" b="1" dirty="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大学生科技节</a:t>
            </a:r>
            <a:endParaRPr lang="en-US" altLang="zh-CN" sz="7000" b="1" dirty="0">
              <a:solidFill>
                <a:srgbClr val="0000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7000" b="1" dirty="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山东省光学工程学会</a:t>
            </a:r>
            <a:endParaRPr lang="en-US" altLang="zh-CN" sz="7000" b="1" dirty="0">
              <a:solidFill>
                <a:srgbClr val="0000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7000" b="1" dirty="0" smtClean="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</a:t>
            </a:r>
            <a:r>
              <a:rPr lang="zh-CN" altLang="en-US" sz="7000" b="1" dirty="0" smtClean="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届</a:t>
            </a:r>
            <a:r>
              <a:rPr lang="zh-CN" altLang="en-US" sz="7000" b="1" dirty="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光电设计科技创新大赛</a:t>
            </a:r>
            <a:endParaRPr lang="en-US" altLang="zh-CN" sz="7000" b="1" dirty="0">
              <a:solidFill>
                <a:srgbClr val="0000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763556" y="9601116"/>
            <a:ext cx="21520150" cy="46615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作品名称</a:t>
            </a:r>
            <a:r>
              <a:rPr lang="zh-CN" altLang="en-US" sz="6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6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6600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×</a:t>
            </a:r>
            <a:r>
              <a:rPr lang="en-US" altLang="zh-CN" sz="6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6600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×</a:t>
            </a:r>
            <a:r>
              <a:rPr lang="en-US" altLang="zh-CN" sz="6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6600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×</a:t>
            </a:r>
            <a:r>
              <a:rPr lang="en-US" altLang="zh-CN" sz="6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6600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×</a:t>
            </a:r>
            <a:r>
              <a:rPr lang="en-US" altLang="zh-CN" sz="6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6600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×</a:t>
            </a:r>
            <a:r>
              <a:rPr lang="en-US" altLang="zh-CN" sz="6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6600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×</a:t>
            </a:r>
            <a:r>
              <a:rPr lang="en-US" altLang="zh-CN" sz="6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6600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×</a:t>
            </a:r>
            <a:r>
              <a:rPr lang="en-US" altLang="zh-CN" sz="6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6600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×</a:t>
            </a:r>
            <a:r>
              <a:rPr lang="en-US" altLang="zh-CN" sz="6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6600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×</a:t>
            </a:r>
            <a:r>
              <a:rPr lang="en-US" altLang="zh-CN" sz="6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6600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×</a:t>
            </a:r>
            <a:r>
              <a:rPr lang="en-US" altLang="zh-CN" sz="6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×</a:t>
            </a:r>
            <a:endParaRPr lang="zh-CN" altLang="en-US" sz="6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6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       者</a:t>
            </a:r>
            <a:r>
              <a:rPr lang="zh-CN" altLang="en-US" sz="6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6600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AAA</a:t>
            </a:r>
            <a:r>
              <a:rPr lang="zh-CN" altLang="en-US" sz="6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6600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BBB                     </a:t>
            </a:r>
            <a:r>
              <a:rPr lang="zh-CN" altLang="en-US" sz="6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指导教师</a:t>
            </a:r>
            <a:r>
              <a:rPr lang="zh-CN" altLang="en-US" sz="6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6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CCC  </a:t>
            </a:r>
            <a:endParaRPr lang="zh-CN" altLang="en-US" sz="6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6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作品类别：</a:t>
            </a:r>
            <a:endParaRPr lang="zh-CN" altLang="en-US" sz="6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Line 3"/>
          <p:cNvSpPr>
            <a:spLocks noChangeShapeType="1"/>
          </p:cNvSpPr>
          <p:nvPr/>
        </p:nvSpPr>
        <p:spPr bwMode="auto">
          <a:xfrm>
            <a:off x="71438" y="9529678"/>
            <a:ext cx="28732162" cy="3175"/>
          </a:xfrm>
          <a:prstGeom prst="line">
            <a:avLst/>
          </a:prstGeom>
          <a:noFill/>
          <a:ln w="76200" cmpd="tri">
            <a:solidFill>
              <a:srgbClr val="99CCFF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" name="TextBox 14"/>
          <p:cNvSpPr txBox="1">
            <a:spLocks noChangeArrowheads="1"/>
          </p:cNvSpPr>
          <p:nvPr/>
        </p:nvSpPr>
        <p:spPr bwMode="auto">
          <a:xfrm>
            <a:off x="1" y="5100522"/>
            <a:ext cx="28803600" cy="4247515"/>
          </a:xfrm>
          <a:prstGeom prst="rect">
            <a:avLst/>
          </a:prstGeom>
          <a:solidFill>
            <a:srgbClr val="00FFFF">
              <a:alpha val="17000"/>
            </a:srgbClr>
          </a:solidFill>
          <a:ln w="9525">
            <a:solidFill>
              <a:srgbClr val="99FF99"/>
            </a:solidFill>
            <a:miter lim="800000"/>
          </a:ln>
        </p:spPr>
        <p:txBody>
          <a:bodyPr wrap="square" lIns="90000" tIns="46800" rIns="90000" bIns="4680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主办单位</a:t>
            </a:r>
            <a:endParaRPr lang="en-US" altLang="zh-CN" sz="5400" b="1" dirty="0">
              <a:solidFill>
                <a:srgbClr val="0000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defRPr/>
            </a:pPr>
            <a:r>
              <a:rPr lang="zh-CN" altLang="en-US" sz="5400" b="1" dirty="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山东省科学技术协会   山东省教育厅   共青团山东省委员会   山东省发展和改革委员会 </a:t>
            </a:r>
            <a:endParaRPr lang="en-US" altLang="zh-CN" sz="5400" b="1" dirty="0">
              <a:solidFill>
                <a:srgbClr val="0000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山东省经济和信息化委员会  山东省人力资源和社会保障厅  山东省光学工程学会</a:t>
            </a:r>
            <a:endParaRPr lang="en-US" altLang="zh-CN" sz="5400" b="1" dirty="0">
              <a:solidFill>
                <a:srgbClr val="0000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承办单位</a:t>
            </a:r>
            <a:endParaRPr lang="en-US" altLang="zh-CN" sz="5400" b="1" dirty="0">
              <a:solidFill>
                <a:srgbClr val="0000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 smtClean="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山东理工大学  物理与光电工程学院</a:t>
            </a:r>
            <a:endParaRPr lang="zh-CN" altLang="en-US" sz="5400" b="1" dirty="0" smtClean="0">
              <a:solidFill>
                <a:srgbClr val="0000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Line 3"/>
          <p:cNvSpPr>
            <a:spLocks noChangeShapeType="1"/>
          </p:cNvSpPr>
          <p:nvPr/>
        </p:nvSpPr>
        <p:spPr bwMode="auto">
          <a:xfrm>
            <a:off x="114200" y="4883033"/>
            <a:ext cx="28732162" cy="3175"/>
          </a:xfrm>
          <a:prstGeom prst="line">
            <a:avLst/>
          </a:prstGeom>
          <a:noFill/>
          <a:ln w="76200" cmpd="tri">
            <a:solidFill>
              <a:srgbClr val="99CCFF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1257208" y="14647502"/>
            <a:ext cx="26432060" cy="2631489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6600" b="1" dirty="0"/>
              <a:t>作品简介</a:t>
            </a:r>
            <a:r>
              <a:rPr lang="zh-CN" altLang="en-US" sz="4400" dirty="0"/>
              <a:t>：</a:t>
            </a:r>
            <a:r>
              <a:rPr lang="zh-CN" altLang="zh-CN" sz="4800" dirty="0"/>
              <a:t>一种</a:t>
            </a:r>
            <a:r>
              <a:rPr lang="zh-CN" altLang="en-US" sz="4800" dirty="0"/>
              <a:t>有机晶体生长</a:t>
            </a:r>
            <a:r>
              <a:rPr lang="zh-CN" altLang="zh-CN" sz="4800" dirty="0"/>
              <a:t>水浴循环装置，</a:t>
            </a:r>
            <a:r>
              <a:rPr lang="zh-CN" altLang="en-US" sz="4800" dirty="0"/>
              <a:t>主要</a:t>
            </a:r>
            <a:r>
              <a:rPr lang="zh-CN" altLang="zh-CN" sz="4800" dirty="0"/>
              <a:t>借助水泵</a:t>
            </a:r>
            <a:r>
              <a:rPr lang="zh-CN" altLang="en-US" sz="4800" dirty="0"/>
              <a:t>使水浴缸内的水下进上出，</a:t>
            </a:r>
            <a:r>
              <a:rPr lang="zh-CN" altLang="zh-CN" sz="4800" dirty="0"/>
              <a:t>促进水浴缸内水</a:t>
            </a:r>
            <a:r>
              <a:rPr lang="zh-CN" altLang="en-US" sz="4800" dirty="0"/>
              <a:t>循环</a:t>
            </a:r>
            <a:r>
              <a:rPr lang="zh-CN" altLang="zh-CN" sz="4800" dirty="0"/>
              <a:t>流动</a:t>
            </a:r>
            <a:r>
              <a:rPr lang="zh-CN" altLang="en-US" sz="4800" dirty="0"/>
              <a:t>的同时保证水</a:t>
            </a:r>
            <a:r>
              <a:rPr lang="zh-CN" altLang="zh-CN" sz="4800" dirty="0"/>
              <a:t>温均匀，</a:t>
            </a:r>
            <a:r>
              <a:rPr lang="zh-CN" altLang="en-US" sz="4800" dirty="0"/>
              <a:t>以</a:t>
            </a:r>
            <a:r>
              <a:rPr lang="zh-CN" altLang="zh-CN" sz="4800" dirty="0"/>
              <a:t>提高晶体生长溶液的稳定性</a:t>
            </a:r>
            <a:r>
              <a:rPr lang="zh-CN" altLang="en-US" sz="4800" dirty="0"/>
              <a:t>，从而获得较大尺寸的有机晶体。</a:t>
            </a:r>
            <a:endParaRPr lang="en-US" altLang="zh-CN" sz="4800" dirty="0"/>
          </a:p>
          <a:p>
            <a:pPr eaLnBrk="1" hangingPunct="1"/>
            <a:endParaRPr lang="en-US" altLang="zh-CN" sz="4800" dirty="0"/>
          </a:p>
          <a:p>
            <a:pPr eaLnBrk="1" hangingPunct="1"/>
            <a:r>
              <a:rPr lang="zh-CN" altLang="en-US" sz="6600" b="1" dirty="0"/>
              <a:t>技术路线：</a:t>
            </a:r>
            <a:r>
              <a:rPr lang="zh-CN" altLang="zh-CN" sz="4800" dirty="0"/>
              <a:t>目前国内外生长较大尺寸</a:t>
            </a:r>
            <a:r>
              <a:rPr lang="zh-CN" altLang="en-US" sz="4800" dirty="0"/>
              <a:t>无</a:t>
            </a:r>
            <a:r>
              <a:rPr lang="zh-CN" altLang="zh-CN" sz="4800" dirty="0"/>
              <a:t>机晶体，大多采用水浴搅拌装置</a:t>
            </a:r>
            <a:r>
              <a:rPr lang="zh-CN" altLang="en-US" sz="4800" dirty="0"/>
              <a:t>。</a:t>
            </a:r>
            <a:r>
              <a:rPr lang="zh-CN" altLang="zh-CN" sz="4800" dirty="0"/>
              <a:t>但在实际操作中，与</a:t>
            </a:r>
            <a:r>
              <a:rPr lang="zh-CN" altLang="en-US" sz="4800" dirty="0"/>
              <a:t>电机</a:t>
            </a:r>
            <a:r>
              <a:rPr lang="zh-CN" altLang="zh-CN" sz="4800" dirty="0"/>
              <a:t>相连的搅拌杆的转动很容易引起晶体生长装置的振动，</a:t>
            </a:r>
            <a:r>
              <a:rPr lang="zh-CN" altLang="en-US" sz="4800" dirty="0"/>
              <a:t>因此不适用于有机晶体的生长</a:t>
            </a:r>
            <a:r>
              <a:rPr lang="zh-CN" altLang="zh-CN" sz="4800" dirty="0"/>
              <a:t>。</a:t>
            </a:r>
            <a:r>
              <a:rPr lang="zh-CN" altLang="en-US" sz="4800" dirty="0"/>
              <a:t>而若</a:t>
            </a:r>
            <a:r>
              <a:rPr lang="zh-CN" altLang="zh-CN" sz="4800" dirty="0"/>
              <a:t>采用静止水浴装置，</a:t>
            </a:r>
            <a:r>
              <a:rPr lang="zh-CN" altLang="en-US" sz="4800" dirty="0"/>
              <a:t>则会导致</a:t>
            </a:r>
            <a:r>
              <a:rPr lang="zh-CN" altLang="zh-CN" sz="4800" dirty="0"/>
              <a:t>水浴缸</a:t>
            </a:r>
            <a:r>
              <a:rPr lang="zh-CN" altLang="en-US" sz="4800" dirty="0"/>
              <a:t>内</a:t>
            </a:r>
            <a:r>
              <a:rPr lang="zh-CN" altLang="zh-CN" sz="4800" dirty="0"/>
              <a:t>局部加热后</a:t>
            </a:r>
            <a:r>
              <a:rPr lang="zh-CN" altLang="en-US" sz="4800" dirty="0"/>
              <a:t>水温不均</a:t>
            </a:r>
            <a:r>
              <a:rPr lang="zh-CN" altLang="zh-CN" sz="4800" dirty="0"/>
              <a:t>，进而</a:t>
            </a:r>
            <a:r>
              <a:rPr lang="zh-CN" altLang="en-US" sz="4800" dirty="0"/>
              <a:t>降低</a:t>
            </a:r>
            <a:r>
              <a:rPr lang="zh-CN" altLang="zh-CN" sz="4800" dirty="0"/>
              <a:t>生长溶液稳定性</a:t>
            </a:r>
            <a:r>
              <a:rPr lang="zh-CN" altLang="en-US" sz="4800" dirty="0"/>
              <a:t>，影响晶体的生长。因上述两种水浴装置的局限性，我们</a:t>
            </a:r>
            <a:r>
              <a:rPr lang="zh-CN" altLang="zh-CN" sz="4800" dirty="0"/>
              <a:t>设计</a:t>
            </a:r>
            <a:r>
              <a:rPr lang="zh-CN" altLang="en-US" sz="4800" dirty="0"/>
              <a:t>了</a:t>
            </a:r>
            <a:r>
              <a:rPr lang="zh-CN" altLang="zh-CN" sz="4800" dirty="0"/>
              <a:t>一种水浴循环装置，</a:t>
            </a:r>
            <a:r>
              <a:rPr lang="zh-CN" altLang="en-US" sz="4800" dirty="0"/>
              <a:t>即</a:t>
            </a:r>
            <a:r>
              <a:rPr lang="zh-CN" altLang="zh-CN" sz="4800" dirty="0"/>
              <a:t>借助水泵</a:t>
            </a:r>
            <a:r>
              <a:rPr lang="zh-CN" altLang="en-US" sz="4800" dirty="0"/>
              <a:t>使水浴缸内的水下进上出，</a:t>
            </a:r>
            <a:r>
              <a:rPr lang="zh-CN" altLang="zh-CN" sz="4800" dirty="0"/>
              <a:t>促进水浴缸内水</a:t>
            </a:r>
            <a:r>
              <a:rPr lang="zh-CN" altLang="en-US" sz="4800" dirty="0"/>
              <a:t>循环</a:t>
            </a:r>
            <a:r>
              <a:rPr lang="zh-CN" altLang="zh-CN" sz="4800" dirty="0"/>
              <a:t>流动</a:t>
            </a:r>
            <a:r>
              <a:rPr lang="zh-CN" altLang="en-US" sz="4800" dirty="0"/>
              <a:t>的同时保证水</a:t>
            </a:r>
            <a:r>
              <a:rPr lang="zh-CN" altLang="zh-CN" sz="4800" dirty="0"/>
              <a:t>温均匀，</a:t>
            </a:r>
            <a:r>
              <a:rPr lang="zh-CN" altLang="en-US" sz="4800" dirty="0"/>
              <a:t>以</a:t>
            </a:r>
            <a:r>
              <a:rPr lang="zh-CN" altLang="zh-CN" sz="4800" dirty="0"/>
              <a:t>提高晶体生长溶液的稳定性</a:t>
            </a:r>
            <a:r>
              <a:rPr lang="zh-CN" altLang="en-US" sz="4800" dirty="0"/>
              <a:t>，从而获得较大尺寸的有机晶体。</a:t>
            </a:r>
            <a:endParaRPr lang="en-US" altLang="zh-CN" sz="4800" dirty="0"/>
          </a:p>
          <a:p>
            <a:pPr eaLnBrk="1" hangingPunct="1"/>
            <a:r>
              <a:rPr lang="en-US" altLang="zh-CN" sz="4800" dirty="0"/>
              <a:t>       </a:t>
            </a:r>
            <a:endParaRPr lang="en-US" altLang="zh-CN" sz="4800" dirty="0"/>
          </a:p>
          <a:p>
            <a:pPr eaLnBrk="1" hangingPunct="1"/>
            <a:endParaRPr lang="en-US" altLang="zh-CN" sz="4800" dirty="0"/>
          </a:p>
          <a:p>
            <a:pPr eaLnBrk="1" hangingPunct="1"/>
            <a:endParaRPr lang="en-US" altLang="zh-CN" sz="4800" dirty="0"/>
          </a:p>
          <a:p>
            <a:pPr eaLnBrk="1" hangingPunct="1"/>
            <a:endParaRPr lang="en-US" altLang="zh-CN" sz="4800" dirty="0"/>
          </a:p>
          <a:p>
            <a:pPr eaLnBrk="1" hangingPunct="1"/>
            <a:r>
              <a:rPr lang="en-US" altLang="zh-CN" sz="4800" dirty="0"/>
              <a:t>        </a:t>
            </a:r>
            <a:endParaRPr lang="en-US" altLang="zh-CN" sz="4800" dirty="0"/>
          </a:p>
          <a:p>
            <a:pPr eaLnBrk="1" hangingPunct="1"/>
            <a:r>
              <a:rPr lang="en-US" altLang="zh-CN" sz="4800" dirty="0"/>
              <a:t>                    </a:t>
            </a:r>
            <a:endParaRPr lang="en-US" altLang="zh-CN" sz="4800" dirty="0"/>
          </a:p>
          <a:p>
            <a:pPr eaLnBrk="1" hangingPunct="1"/>
            <a:r>
              <a:rPr lang="en-US" altLang="zh-CN" sz="4800" dirty="0">
                <a:latin typeface="Adobe 黑体 Std R" pitchFamily="34" charset="-122"/>
                <a:ea typeface="Adobe 黑体 Std R" pitchFamily="34" charset="-122"/>
              </a:rPr>
              <a:t>                                                </a:t>
            </a:r>
            <a:r>
              <a:rPr lang="zh-CN" altLang="en-US" sz="4800" dirty="0">
                <a:latin typeface="Adobe 黑体 Std R" pitchFamily="34" charset="-122"/>
                <a:ea typeface="Adobe 黑体 Std R" pitchFamily="34" charset="-122"/>
              </a:rPr>
              <a:t>所设计晶体生长装置简图</a:t>
            </a:r>
            <a:endParaRPr lang="en-US" altLang="zh-CN" sz="4800" dirty="0">
              <a:latin typeface="Adobe 黑体 Std R" pitchFamily="34" charset="-122"/>
              <a:ea typeface="Adobe 黑体 Std R" pitchFamily="34" charset="-122"/>
            </a:endParaRPr>
          </a:p>
          <a:p>
            <a:pPr eaLnBrk="1" hangingPunct="1"/>
            <a:r>
              <a:rPr lang="zh-CN" altLang="en-US" sz="6600" b="1" dirty="0"/>
              <a:t>创新点：</a:t>
            </a:r>
            <a:r>
              <a:rPr lang="zh-CN" altLang="zh-CN" sz="4800" dirty="0"/>
              <a:t>本装置使水浴装置中的水在密封环境中流动了起来，保证了</a:t>
            </a:r>
            <a:r>
              <a:rPr lang="zh-CN" altLang="en-US" sz="4800" dirty="0"/>
              <a:t>装置内</a:t>
            </a:r>
            <a:r>
              <a:rPr lang="zh-CN" altLang="zh-CN" sz="4800" dirty="0"/>
              <a:t>水温均匀，</a:t>
            </a:r>
            <a:r>
              <a:rPr lang="zh-CN" altLang="en-US" sz="4800" dirty="0"/>
              <a:t>提高</a:t>
            </a:r>
            <a:r>
              <a:rPr lang="zh-CN" altLang="zh-CN" sz="4800" dirty="0"/>
              <a:t>了晶体生长溶液</a:t>
            </a:r>
            <a:r>
              <a:rPr lang="zh-CN" altLang="en-US" sz="4800" dirty="0"/>
              <a:t>的稳定性</a:t>
            </a:r>
            <a:r>
              <a:rPr lang="zh-CN" altLang="zh-CN" sz="4800" dirty="0"/>
              <a:t>，降低了底部自发成核的概率，更易于生长大尺寸</a:t>
            </a:r>
            <a:r>
              <a:rPr lang="zh-CN" altLang="en-US" sz="4800" dirty="0"/>
              <a:t>有机</a:t>
            </a:r>
            <a:r>
              <a:rPr lang="zh-CN" altLang="zh-CN" sz="4800" dirty="0"/>
              <a:t>单晶。同时，此种结构装置振动较小，对晶体生长装置的稳定性影响较小。</a:t>
            </a:r>
            <a:endParaRPr lang="en-US" altLang="zh-CN" sz="4800" dirty="0"/>
          </a:p>
          <a:p>
            <a:pPr eaLnBrk="1" hangingPunct="1">
              <a:buFont typeface="Arial" panose="020B0604020202020204" pitchFamily="34" charset="0"/>
              <a:buNone/>
            </a:pPr>
            <a:endParaRPr lang="en-US" altLang="zh-CN" sz="4800" dirty="0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6600" b="1" dirty="0"/>
              <a:t>应用效果：</a:t>
            </a:r>
            <a:r>
              <a:rPr lang="zh-CN" altLang="zh-CN" sz="4800" dirty="0">
                <a:solidFill>
                  <a:srgbClr val="000000"/>
                </a:solidFill>
              </a:rPr>
              <a:t>本装置的主体结构包括密封盖，带有圆孔的进水管、出水管，透明圆形大口径玻璃水浴缸，热电偶，晶体生长瓶，小型水泵，调速器，</a:t>
            </a:r>
            <a:r>
              <a:rPr lang="zh-CN" altLang="en-US" sz="4800" dirty="0">
                <a:solidFill>
                  <a:srgbClr val="000000"/>
                </a:solidFill>
              </a:rPr>
              <a:t>以及生长瓶支架</a:t>
            </a:r>
            <a:r>
              <a:rPr lang="zh-CN" altLang="zh-CN" sz="4800" dirty="0">
                <a:solidFill>
                  <a:srgbClr val="000000"/>
                </a:solidFill>
              </a:rPr>
              <a:t>。</a:t>
            </a:r>
            <a:r>
              <a:rPr lang="zh-CN" altLang="en-US" sz="4800" dirty="0">
                <a:solidFill>
                  <a:srgbClr val="000000"/>
                </a:solidFill>
              </a:rPr>
              <a:t>所借助的其它晶体生长装置有：电热棒，温控装置，以及保温炉。</a:t>
            </a:r>
            <a:r>
              <a:rPr lang="zh-CN" altLang="zh-CN" sz="4800" dirty="0">
                <a:solidFill>
                  <a:srgbClr val="000000"/>
                </a:solidFill>
              </a:rPr>
              <a:t>生长瓶置于水浴缸中间位置</a:t>
            </a:r>
            <a:r>
              <a:rPr lang="zh-CN" altLang="en-US" sz="4800" dirty="0">
                <a:solidFill>
                  <a:srgbClr val="000000"/>
                </a:solidFill>
              </a:rPr>
              <a:t>，</a:t>
            </a:r>
            <a:r>
              <a:rPr lang="zh-CN" altLang="zh-CN" sz="4800" dirty="0">
                <a:solidFill>
                  <a:srgbClr val="000000"/>
                </a:solidFill>
              </a:rPr>
              <a:t>温控装置</a:t>
            </a:r>
            <a:r>
              <a:rPr lang="zh-CN" altLang="en-US" sz="4800" dirty="0">
                <a:solidFill>
                  <a:srgbClr val="000000"/>
                </a:solidFill>
              </a:rPr>
              <a:t>置于保温炉</a:t>
            </a:r>
            <a:r>
              <a:rPr lang="zh-CN" altLang="zh-CN" sz="4800" dirty="0">
                <a:solidFill>
                  <a:srgbClr val="000000"/>
                </a:solidFill>
              </a:rPr>
              <a:t>外面，与热电偶</a:t>
            </a:r>
            <a:r>
              <a:rPr lang="zh-CN" altLang="en-US" sz="4800" dirty="0">
                <a:solidFill>
                  <a:srgbClr val="000000"/>
                </a:solidFill>
              </a:rPr>
              <a:t>及电热棒</a:t>
            </a:r>
            <a:r>
              <a:rPr lang="zh-CN" altLang="zh-CN" sz="4800" dirty="0">
                <a:solidFill>
                  <a:srgbClr val="000000"/>
                </a:solidFill>
              </a:rPr>
              <a:t>电信息连通，用于</a:t>
            </a:r>
            <a:r>
              <a:rPr lang="zh-CN" altLang="en-US" sz="4800" dirty="0">
                <a:solidFill>
                  <a:srgbClr val="000000"/>
                </a:solidFill>
              </a:rPr>
              <a:t>调节水</a:t>
            </a:r>
            <a:r>
              <a:rPr lang="zh-CN" altLang="zh-CN" sz="4800" dirty="0">
                <a:solidFill>
                  <a:srgbClr val="000000"/>
                </a:solidFill>
              </a:rPr>
              <a:t>。进水管、出水管呈圆形固定在</a:t>
            </a:r>
            <a:r>
              <a:rPr lang="zh-CN" altLang="en-US" sz="4800" dirty="0">
                <a:solidFill>
                  <a:srgbClr val="000000"/>
                </a:solidFill>
              </a:rPr>
              <a:t>缸壁的下方与上方</a:t>
            </a:r>
            <a:r>
              <a:rPr lang="zh-CN" altLang="zh-CN" sz="4800" dirty="0">
                <a:solidFill>
                  <a:srgbClr val="000000"/>
                </a:solidFill>
              </a:rPr>
              <a:t>，</a:t>
            </a:r>
            <a:r>
              <a:rPr lang="zh-CN" altLang="en-US" sz="4800" dirty="0">
                <a:solidFill>
                  <a:srgbClr val="000000"/>
                </a:solidFill>
              </a:rPr>
              <a:t>其</a:t>
            </a:r>
            <a:r>
              <a:rPr lang="zh-CN" altLang="zh-CN" sz="4800" dirty="0">
                <a:solidFill>
                  <a:srgbClr val="000000"/>
                </a:solidFill>
              </a:rPr>
              <a:t>上的圆孔均匀分布，以达到缸内四周均匀吸水出水的目的。将水泵</a:t>
            </a:r>
            <a:r>
              <a:rPr lang="zh-CN" altLang="en-US" sz="4800" dirty="0">
                <a:solidFill>
                  <a:srgbClr val="000000"/>
                </a:solidFill>
              </a:rPr>
              <a:t>固定</a:t>
            </a:r>
            <a:r>
              <a:rPr lang="zh-CN" altLang="zh-CN" sz="4800" dirty="0">
                <a:solidFill>
                  <a:srgbClr val="000000"/>
                </a:solidFill>
              </a:rPr>
              <a:t>于水浴缸内上方，</a:t>
            </a:r>
            <a:r>
              <a:rPr lang="zh-CN" altLang="en-US" sz="4800" dirty="0">
                <a:solidFill>
                  <a:srgbClr val="000000"/>
                </a:solidFill>
              </a:rPr>
              <a:t>进出水管与</a:t>
            </a:r>
            <a:r>
              <a:rPr lang="zh-CN" altLang="zh-CN" sz="4800" dirty="0">
                <a:solidFill>
                  <a:srgbClr val="000000"/>
                </a:solidFill>
              </a:rPr>
              <a:t>水泵</a:t>
            </a:r>
            <a:r>
              <a:rPr lang="zh-CN" altLang="en-US" sz="4800" dirty="0">
                <a:solidFill>
                  <a:srgbClr val="000000"/>
                </a:solidFill>
              </a:rPr>
              <a:t>及</a:t>
            </a:r>
            <a:r>
              <a:rPr lang="zh-CN" altLang="zh-CN" sz="4800" dirty="0">
                <a:solidFill>
                  <a:srgbClr val="000000"/>
                </a:solidFill>
              </a:rPr>
              <a:t>调速器连接，通电后可以使水浴缸内的水从进水管均匀吸入，使水从出水管均匀排出。</a:t>
            </a:r>
            <a:endParaRPr lang="en-US" altLang="zh-CN" sz="4800" dirty="0">
              <a:solidFill>
                <a:srgbClr val="000000"/>
              </a:solidFill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en-US" altLang="zh-CN" sz="4800" dirty="0"/>
          </a:p>
          <a:p>
            <a:pPr eaLnBrk="1" hangingPunct="1"/>
            <a:endParaRPr lang="en-US" altLang="zh-CN" sz="4800" dirty="0"/>
          </a:p>
          <a:p>
            <a:pPr eaLnBrk="1" hangingPunct="1"/>
            <a:endParaRPr lang="en-US" altLang="zh-CN" sz="4800" dirty="0"/>
          </a:p>
          <a:p>
            <a:pPr eaLnBrk="1" hangingPunct="1"/>
            <a:r>
              <a:rPr lang="en-US" altLang="zh-CN" sz="4800" dirty="0"/>
              <a:t> </a:t>
            </a:r>
            <a:endParaRPr lang="zh-CN" altLang="en-US" sz="4800" dirty="0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4800" dirty="0"/>
              <a:t>   </a:t>
            </a:r>
            <a:r>
              <a:rPr lang="en-US" altLang="zh-CN" sz="4800" dirty="0"/>
              <a:t>                   </a:t>
            </a:r>
            <a:endParaRPr lang="en-US" altLang="zh-CN" sz="4800" dirty="0"/>
          </a:p>
          <a:p>
            <a:pPr eaLnBrk="1" hangingPunct="1">
              <a:buFont typeface="Arial" panose="020B0604020202020204" pitchFamily="34" charset="0"/>
              <a:buNone/>
            </a:pPr>
            <a:endParaRPr lang="en-US" altLang="zh-CN" sz="4800" dirty="0"/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4800" dirty="0"/>
              <a:t>  </a:t>
            </a:r>
            <a:r>
              <a:rPr lang="zh-CN" altLang="en-US" sz="4800" dirty="0">
                <a:latin typeface="黑体" panose="02010609060101010101" charset="-122"/>
                <a:ea typeface="黑体" panose="02010609060101010101" charset="-122"/>
              </a:rPr>
              <a:t>一种有机晶体生长水浴循环装置实物图</a:t>
            </a:r>
            <a:endParaRPr lang="zh-CN" altLang="en-US" sz="4800" dirty="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14" name="图片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35651" y="22102766"/>
            <a:ext cx="10666413" cy="388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图片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87948" y="22117080"/>
            <a:ext cx="3644900" cy="38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图片 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2703" y="35931600"/>
            <a:ext cx="2881313" cy="353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图片 4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615586" y="35961738"/>
            <a:ext cx="2713037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图片 2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544676" y="35991924"/>
            <a:ext cx="2751137" cy="339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图片 3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473766" y="35960175"/>
            <a:ext cx="2832100" cy="350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文本框 30"/>
          <p:cNvSpPr txBox="1"/>
          <p:nvPr/>
        </p:nvSpPr>
        <p:spPr>
          <a:xfrm>
            <a:off x="21746616" y="870767"/>
            <a:ext cx="7862747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spc="420" dirty="0">
                <a:latin typeface="华文行楷" panose="02010800040101010101" pitchFamily="2" charset="-122"/>
                <a:ea typeface="华文行楷" panose="02010800040101010101" pitchFamily="2" charset="-122"/>
              </a:rPr>
              <a:t>山东理工大学</a:t>
            </a:r>
            <a:endParaRPr lang="zh-CN" altLang="en-US" sz="8000" spc="42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21747480" y="2239645"/>
            <a:ext cx="705612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spc="-300" dirty="0"/>
              <a:t>SHANDONG UNIVERSITY  OF TECHNOLOGY</a:t>
            </a:r>
            <a:endParaRPr lang="en-US" altLang="zh-CN" sz="6000" spc="-3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158970" y="1100455"/>
            <a:ext cx="4373245" cy="291592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1073</Words>
  <Application>WPS 演示</Application>
  <PresentationFormat>自定义</PresentationFormat>
  <Paragraphs>39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2" baseType="lpstr">
      <vt:lpstr>Arial</vt:lpstr>
      <vt:lpstr>宋体</vt:lpstr>
      <vt:lpstr>Wingdings</vt:lpstr>
      <vt:lpstr>微软雅黑</vt:lpstr>
      <vt:lpstr>Times New Roman</vt:lpstr>
      <vt:lpstr>Adobe 黑体 Std R</vt:lpstr>
      <vt:lpstr>黑体</vt:lpstr>
      <vt:lpstr>华文行楷</vt:lpstr>
      <vt:lpstr>Calibri</vt:lpstr>
      <vt:lpstr>Arial Unicode MS</vt:lpstr>
      <vt:lpstr>Office 主题</vt:lpstr>
      <vt:lpstr>PowerPoint 演示文稿</vt:lpstr>
    </vt:vector>
  </TitlesOfParts>
  <Company>Lenovo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孔伟金</dc:creator>
  <cp:lastModifiedBy>swq</cp:lastModifiedBy>
  <cp:revision>19</cp:revision>
  <dcterms:created xsi:type="dcterms:W3CDTF">2018-10-19T13:53:00Z</dcterms:created>
  <dcterms:modified xsi:type="dcterms:W3CDTF">2020-02-12T01:45:03Z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